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74" d="100"/>
          <a:sy n="74" d="100"/>
        </p:scale>
        <p:origin x="-54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t>7/26/2023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t>7/26/2023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7/26/2023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7/26/2023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10.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Box 3"/>
          <p:cNvSpPr txBox="1"/>
          <p:nvPr/>
        </p:nvSpPr>
        <p:spPr>
          <a:xfrm>
            <a:off x="2875915" y="365760"/>
            <a:ext cx="3532505" cy="523220"/>
          </a:xfrm>
          <a:prstGeom prst="rect">
            <a:avLst/>
          </a:prstGeom>
          <a:noFill/>
        </p:spPr>
        <p:txBody>
          <a:bodyPr wrap="square" rtlCol="0">
            <a:spAutoFit/>
          </a:bodyPr>
          <a:lstStyle/>
          <a:p>
            <a:r>
              <a:rPr lang="en-US" sz="2800" b="1" dirty="0">
                <a:solidFill>
                  <a:srgbClr val="FF0000"/>
                </a:solidFill>
                <a:highlight>
                  <a:srgbClr val="00FF00"/>
                </a:highlight>
              </a:rPr>
              <a:t>THPT </a:t>
            </a:r>
            <a:r>
              <a:rPr lang="en-US" sz="2800" b="1" dirty="0" smtClean="0">
                <a:solidFill>
                  <a:srgbClr val="FF0000"/>
                </a:solidFill>
                <a:highlight>
                  <a:srgbClr val="00FF00"/>
                </a:highlight>
              </a:rPr>
              <a:t>QUANG TRUNG</a:t>
            </a:r>
            <a:endParaRPr lang="en-US" sz="2800" b="1" dirty="0">
              <a:solidFill>
                <a:srgbClr val="FF0000"/>
              </a:solidFill>
              <a:highlight>
                <a:srgbClr val="00FF00"/>
              </a:highlight>
            </a:endParaRPr>
          </a:p>
        </p:txBody>
      </p:sp>
      <p:sp>
        <p:nvSpPr>
          <p:cNvPr id="5" name="Rectangles 4"/>
          <p:cNvSpPr/>
          <p:nvPr/>
        </p:nvSpPr>
        <p:spPr>
          <a:xfrm>
            <a:off x="2787973" y="1122045"/>
            <a:ext cx="8571257" cy="1200329"/>
          </a:xfrm>
          <a:prstGeom prst="rect">
            <a:avLst/>
          </a:prstGeom>
          <a:noFill/>
          <a:ln>
            <a:noFill/>
          </a:ln>
        </p:spPr>
        <p:txBody>
          <a:bodyPr wrap="none" rtlCol="0" anchor="t">
            <a:spAutoFit/>
          </a:bodyPr>
          <a:lstStyle/>
          <a:p>
            <a:pPr algn="ctr"/>
            <a:r>
              <a:rPr lang="en-US" altLang="zh-CN" sz="7200" b="1" dirty="0" smtClean="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MÔN</a:t>
            </a:r>
            <a:r>
              <a:rPr lang="en-US" altLang="zh-CN" sz="72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altLang="zh-CN" sz="7200" b="1" dirty="0">
                <a:solidFill>
                  <a:srgbClr val="7030A0"/>
                </a:solidFill>
                <a:effectLst>
                  <a:reflection blurRad="6350" stA="53000" endA="300" endPos="35500" dir="5400000" sy="-90000" algn="bl" rotWithShape="0"/>
                </a:effectLst>
              </a:rPr>
              <a:t>CÔNG </a:t>
            </a:r>
            <a:r>
              <a:rPr lang="en-US" altLang="zh-CN" sz="7200" b="1" dirty="0" smtClean="0">
                <a:solidFill>
                  <a:srgbClr val="7030A0"/>
                </a:solidFill>
                <a:effectLst>
                  <a:reflection blurRad="6350" stA="53000" endA="300" endPos="35500" dir="5400000" sy="-90000" algn="bl" rotWithShape="0"/>
                </a:effectLst>
              </a:rPr>
              <a:t>NGHỆ 11</a:t>
            </a:r>
            <a:endParaRPr lang="en-US" altLang="zh-CN" sz="7200" b="1" dirty="0">
              <a:solidFill>
                <a:srgbClr val="7030A0"/>
              </a:solidFill>
              <a:effectLst>
                <a:reflection blurRad="6350" stA="53000" endA="300" endPos="35500" dir="5400000" sy="-90000" algn="bl" rotWithShape="0"/>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1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s 1"/>
          <p:cNvSpPr/>
          <p:nvPr/>
        </p:nvSpPr>
        <p:spPr>
          <a:xfrm>
            <a:off x="2698750" y="98425"/>
            <a:ext cx="7519670" cy="1198880"/>
          </a:xfrm>
          <a:prstGeom prst="rect">
            <a:avLst/>
          </a:prstGeom>
          <a:noFill/>
          <a:ln>
            <a:noFill/>
          </a:ln>
        </p:spPr>
        <p:txBody>
          <a:bodyPr wrap="none" rtlCol="0" anchor="t">
            <a:spAutoFit/>
          </a:bodyPr>
          <a:lstStyle/>
          <a:p>
            <a:pPr algn="ctr"/>
            <a:r>
              <a:rPr lang="en-US" altLang="zh-CN" sz="72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V. GHI KÍCH THƯỚC</a:t>
            </a:r>
          </a:p>
        </p:txBody>
      </p:sp>
      <p:sp>
        <p:nvSpPr>
          <p:cNvPr id="3" name="Text Box 2"/>
          <p:cNvSpPr txBox="1"/>
          <p:nvPr/>
        </p:nvSpPr>
        <p:spPr>
          <a:xfrm>
            <a:off x="166370" y="1297305"/>
            <a:ext cx="10924540" cy="829945"/>
          </a:xfrm>
          <a:prstGeom prst="rect">
            <a:avLst/>
          </a:prstGeom>
          <a:noFill/>
        </p:spPr>
        <p:txBody>
          <a:bodyPr wrap="square" rtlCol="0">
            <a:spAutoFit/>
          </a:bodyPr>
          <a:lstStyle/>
          <a:p>
            <a:r>
              <a:rPr lang="en-US" sz="2400"/>
              <a:t>TCVN 5705 – 1993 quy định quy tắc ghi kích thước dài, kích thước góc trên các bản vẽ và tài liệu kĩ thuật</a:t>
            </a:r>
          </a:p>
        </p:txBody>
      </p:sp>
      <p:sp>
        <p:nvSpPr>
          <p:cNvPr id="4" name="Text Box 3"/>
          <p:cNvSpPr txBox="1"/>
          <p:nvPr/>
        </p:nvSpPr>
        <p:spPr>
          <a:xfrm>
            <a:off x="1433195" y="2127250"/>
            <a:ext cx="4660900" cy="2676525"/>
          </a:xfrm>
          <a:prstGeom prst="rect">
            <a:avLst/>
          </a:prstGeom>
          <a:noFill/>
        </p:spPr>
        <p:txBody>
          <a:bodyPr wrap="square" rtlCol="0">
            <a:spAutoFit/>
          </a:bodyPr>
          <a:lstStyle/>
          <a:p>
            <a:r>
              <a:rPr lang="en-US" sz="2400" b="1"/>
              <a:t>1.Đường kích thước:</a:t>
            </a:r>
          </a:p>
          <a:p>
            <a:r>
              <a:rPr lang="en-US" sz="2400"/>
              <a:t>-Vẽ bằng nét liền mảnh, song song với phần tử được ghi kích thước. Ở đầu mút đường kích thước có vẽ mũi tên (trong bản vẽ xây dựng có thể dùng gạch chéo thay cho mũi tên)</a:t>
            </a:r>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4545" y="1866900"/>
            <a:ext cx="4735830" cy="3803015"/>
          </a:xfrm>
          <a:prstGeom prst="rect">
            <a:avLst/>
          </a:prstGeom>
        </p:spPr>
      </p:pic>
      <p:sp>
        <p:nvSpPr>
          <p:cNvPr id="6" name="Text Box 5"/>
          <p:cNvSpPr txBox="1"/>
          <p:nvPr/>
        </p:nvSpPr>
        <p:spPr>
          <a:xfrm>
            <a:off x="2698750" y="4632325"/>
            <a:ext cx="4239895" cy="1938020"/>
          </a:xfrm>
          <a:prstGeom prst="rect">
            <a:avLst/>
          </a:prstGeom>
          <a:noFill/>
        </p:spPr>
        <p:txBody>
          <a:bodyPr wrap="square" rtlCol="0">
            <a:spAutoFit/>
          </a:bodyPr>
          <a:lstStyle/>
          <a:p>
            <a:r>
              <a:rPr lang="en-US" sz="2400" b="1"/>
              <a:t>2. Đường gióng  kích thước:</a:t>
            </a:r>
          </a:p>
          <a:p>
            <a:r>
              <a:rPr lang="en-US" sz="2400"/>
              <a:t>   -Vẽ bằng nét liền mảnh thường kẻ vuông góc với đường kích thước, vượt quá đường kích thước khoảng 2 ~ 4mm</a:t>
            </a:r>
          </a:p>
        </p:txBody>
      </p:sp>
      <p:sp>
        <p:nvSpPr>
          <p:cNvPr id="7" name="Text Box 6"/>
          <p:cNvSpPr txBox="1"/>
          <p:nvPr/>
        </p:nvSpPr>
        <p:spPr>
          <a:xfrm>
            <a:off x="-4413250" y="-3147695"/>
            <a:ext cx="9238615" cy="2676525"/>
          </a:xfrm>
          <a:prstGeom prst="rect">
            <a:avLst/>
          </a:prstGeom>
          <a:noFill/>
        </p:spPr>
        <p:txBody>
          <a:bodyPr wrap="square" rtlCol="0">
            <a:spAutoFit/>
          </a:bodyPr>
          <a:lstStyle/>
          <a:p>
            <a:r>
              <a:rPr lang="en-US" sz="2400" b="1"/>
              <a:t>3. Chữ số kích thước</a:t>
            </a:r>
          </a:p>
          <a:p>
            <a:r>
              <a:rPr lang="en-US" sz="2400"/>
              <a:t>-Chữ số kích thước chỉ trị số kích thước thực, không phụ thuộc vào tỉ lệ bản vẽ và thường được ghi trên đường kích thước.</a:t>
            </a:r>
          </a:p>
          <a:p>
            <a:r>
              <a:rPr lang="en-US" sz="2400"/>
              <a:t>-Kích thước độ dài dùng đơn vị là milimet, trên bản vẽ không ghi đơn vị đo và được ghi như hình 1.6, nếu dùng đơn vị độ dài khác milimet thì phải ghi rõ đơn vị đo.</a:t>
            </a:r>
          </a:p>
          <a:p>
            <a:r>
              <a:rPr lang="en-US" sz="2400"/>
              <a:t>-Kích thước góc dùng đơn vị đo là độ, phút, giây</a:t>
            </a:r>
          </a:p>
        </p:txBody>
      </p:sp>
      <p:pic>
        <p:nvPicPr>
          <p:cNvPr id="8"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6400" y="4930140"/>
            <a:ext cx="8144510" cy="1927860"/>
          </a:xfrm>
          <a:prstGeom prst="rect">
            <a:avLst/>
          </a:prstGeom>
        </p:spPr>
      </p:pic>
      <p:sp>
        <p:nvSpPr>
          <p:cNvPr id="9" name="Text Box 8"/>
          <p:cNvSpPr txBox="1"/>
          <p:nvPr/>
        </p:nvSpPr>
        <p:spPr>
          <a:xfrm>
            <a:off x="1718945" y="7220585"/>
            <a:ext cx="4453255" cy="1938020"/>
          </a:xfrm>
          <a:prstGeom prst="rect">
            <a:avLst/>
          </a:prstGeom>
          <a:noFill/>
        </p:spPr>
        <p:txBody>
          <a:bodyPr wrap="square" rtlCol="0">
            <a:spAutoFit/>
          </a:bodyPr>
          <a:lstStyle/>
          <a:p>
            <a:r>
              <a:rPr lang="en-US" sz="2400" b="1"/>
              <a:t>4. Kí hiệu Ø, R</a:t>
            </a:r>
          </a:p>
          <a:p>
            <a:r>
              <a:rPr lang="en-US" sz="2400"/>
              <a:t>-Trước con số kích thước đường kính của đường tròn ghi kí hiệu Ø và bán kính của cung tròn ghi kí hiệu R.</a:t>
            </a:r>
          </a:p>
        </p:txBody>
      </p:sp>
      <p:pic>
        <p:nvPicPr>
          <p:cNvPr id="11" name="Picture 10" descr="2_189"/>
          <p:cNvPicPr>
            <a:picLocks noChangeAspect="1"/>
          </p:cNvPicPr>
          <p:nvPr/>
        </p:nvPicPr>
        <p:blipFill>
          <a:blip r:embed="rId5"/>
          <a:stretch>
            <a:fillRect/>
          </a:stretch>
        </p:blipFill>
        <p:spPr>
          <a:xfrm>
            <a:off x="7318375" y="1866900"/>
            <a:ext cx="4408805" cy="3436620"/>
          </a:xfrm>
          <a:prstGeom prst="rect">
            <a:avLst/>
          </a:prstGeom>
        </p:spPr>
      </p:pic>
      <p:sp>
        <p:nvSpPr>
          <p:cNvPr id="10" name="Action Button: Home 9">
            <a:hlinkClick r:id="rId6" action="ppaction://hlinksldjump"/>
          </p:cNvPr>
          <p:cNvSpPr/>
          <p:nvPr/>
        </p:nvSpPr>
        <p:spPr>
          <a:xfrm>
            <a:off x="371475" y="5436870"/>
            <a:ext cx="1256665" cy="1008380"/>
          </a:xfrm>
          <a:prstGeom prst="actionButtonHom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1" presetClass="entr" presetSubtype="0" fill="hold" grpId="0" nodeType="afterEffect">
                                  <p:stCondLst>
                                    <p:cond delay="50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2500"/>
                            </p:stCondLst>
                            <p:childTnLst>
                              <p:par>
                                <p:cTn id="12" presetID="1" presetClass="entr" presetSubtype="0" fill="hold" grpId="0" nodeType="afterEffect">
                                  <p:stCondLst>
                                    <p:cond delay="500"/>
                                  </p:stCondLst>
                                  <p:childTnLst>
                                    <p:set>
                                      <p:cBhvr>
                                        <p:cTn id="13" dur="1" fill="hold">
                                          <p:stCondLst>
                                            <p:cond delay="0"/>
                                          </p:stCondLst>
                                        </p:cTn>
                                        <p:tgtEl>
                                          <p:spTgt spid="4"/>
                                        </p:tgtEl>
                                        <p:attrNameLst>
                                          <p:attrName>style.visibility</p:attrName>
                                        </p:attrNameLst>
                                      </p:cBhvr>
                                      <p:to>
                                        <p:strVal val="visible"/>
                                      </p:to>
                                    </p:set>
                                  </p:childTnLst>
                                </p:cTn>
                              </p:par>
                            </p:childTnLst>
                          </p:cTn>
                        </p:par>
                        <p:par>
                          <p:cTn id="14" fill="hold">
                            <p:stCondLst>
                              <p:cond delay="3000"/>
                            </p:stCondLst>
                            <p:childTnLst>
                              <p:par>
                                <p:cTn id="15" presetID="1" presetClass="entr" presetSubtype="0" fill="hold" grpId="0" nodeType="afterEffect">
                                  <p:stCondLst>
                                    <p:cond delay="500"/>
                                  </p:stCondLst>
                                  <p:childTnLst>
                                    <p:set>
                                      <p:cBhvr>
                                        <p:cTn id="16" dur="1" fill="hold">
                                          <p:stCondLst>
                                            <p:cond delay="0"/>
                                          </p:stCondLst>
                                        </p:cTn>
                                        <p:tgtEl>
                                          <p:spTgt spid="6"/>
                                        </p:tgtEl>
                                        <p:attrNameLst>
                                          <p:attrName>style.visibility</p:attrName>
                                        </p:attrNameLst>
                                      </p:cBhvr>
                                      <p:to>
                                        <p:strVal val="visible"/>
                                      </p:to>
                                    </p:set>
                                  </p:childTnLst>
                                </p:cTn>
                              </p:par>
                            </p:childTnLst>
                          </p:cTn>
                        </p:par>
                        <p:par>
                          <p:cTn id="17" fill="hold">
                            <p:stCondLst>
                              <p:cond delay="3500"/>
                            </p:stCondLst>
                            <p:childTnLst>
                              <p:par>
                                <p:cTn id="18" presetID="9"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4"/>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5"/>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childTnLst>
                          </p:cTn>
                        </p:par>
                        <p:par>
                          <p:cTn id="29" fill="hold">
                            <p:stCondLst>
                              <p:cond delay="0"/>
                            </p:stCondLst>
                            <p:childTnLst>
                              <p:par>
                                <p:cTn id="30" presetID="0" presetClass="path" presetSubtype="0" accel="50000" decel="50000" fill="hold" grpId="0" nodeType="afterEffect">
                                  <p:stCondLst>
                                    <p:cond delay="500"/>
                                  </p:stCondLst>
                                  <p:childTnLst>
                                    <p:animMotion origin="layout" path="M -0.0519792 0.0508333 L 0.406302 0.773796 " pathEditMode="relative" rAng="0" ptsTypes="">
                                      <p:cBhvr>
                                        <p:cTn id="31" dur="2000" fill="hold"/>
                                        <p:tgtEl>
                                          <p:spTgt spid="7"/>
                                        </p:tgtEl>
                                        <p:attrNameLst>
                                          <p:attrName>ppt_x</p:attrName>
                                          <p:attrName>ppt_y</p:attrName>
                                        </p:attrNameLst>
                                      </p:cBhvr>
                                      <p:rCtr x="23400" y="38000"/>
                                    </p:animMotion>
                                  </p:childTnLst>
                                </p:cTn>
                              </p:par>
                            </p:childTnLst>
                          </p:cTn>
                        </p:par>
                        <p:par>
                          <p:cTn id="32" fill="hold">
                            <p:stCondLst>
                              <p:cond delay="2500"/>
                            </p:stCondLst>
                            <p:childTnLst>
                              <p:par>
                                <p:cTn id="33" presetID="9"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dissolv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7"/>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8"/>
                                        </p:tgtEl>
                                        <p:attrNameLst>
                                          <p:attrName>style.visibility</p:attrName>
                                        </p:attrNameLst>
                                      </p:cBhvr>
                                      <p:to>
                                        <p:strVal val="hidden"/>
                                      </p:to>
                                    </p:set>
                                  </p:childTnLst>
                                </p:cTn>
                              </p:par>
                            </p:childTnLst>
                          </p:cTn>
                        </p:par>
                        <p:par>
                          <p:cTn id="42" fill="hold">
                            <p:stCondLst>
                              <p:cond delay="0"/>
                            </p:stCondLst>
                            <p:childTnLst>
                              <p:par>
                                <p:cTn id="43" presetID="0" presetClass="path" presetSubtype="0" accel="50000" decel="50000" fill="hold" grpId="0" nodeType="afterEffect">
                                  <p:stCondLst>
                                    <p:cond delay="500"/>
                                  </p:stCondLst>
                                  <p:childTnLst>
                                    <p:animMotion origin="layout" path="M 0 0 L 0.0390625 -0.671389 " pathEditMode="relative" ptsTypes="">
                                      <p:cBhvr>
                                        <p:cTn id="44" dur="2000" fill="hold"/>
                                        <p:tgtEl>
                                          <p:spTgt spid="9"/>
                                        </p:tgtEl>
                                        <p:attrNameLst>
                                          <p:attrName>ppt_x</p:attrName>
                                          <p:attrName>ppt_y</p:attrName>
                                        </p:attrNameLst>
                                      </p:cBhvr>
                                    </p:animMotion>
                                  </p:childTnLst>
                                </p:cTn>
                              </p:par>
                            </p:childTnLst>
                          </p:cTn>
                        </p:par>
                        <p:par>
                          <p:cTn id="45" fill="hold">
                            <p:stCondLst>
                              <p:cond delay="2500"/>
                            </p:stCondLst>
                            <p:childTnLst>
                              <p:par>
                                <p:cTn id="46" presetID="6" presetClass="entr" presetSubtype="16"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circle(in)">
                                      <p:cBhvr>
                                        <p:cTn id="4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4" grpId="1"/>
      <p:bldP spid="6" grpId="0"/>
      <p:bldP spid="6" grpId="1"/>
      <p:bldP spid="7" grpId="0"/>
      <p:bldP spid="7" grpId="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s 3"/>
          <p:cNvSpPr/>
          <p:nvPr/>
        </p:nvSpPr>
        <p:spPr>
          <a:xfrm>
            <a:off x="4354852" y="347980"/>
            <a:ext cx="3482300" cy="1200329"/>
          </a:xfrm>
          <a:prstGeom prst="rect">
            <a:avLst/>
          </a:prstGeom>
          <a:noFill/>
          <a:ln>
            <a:noFill/>
          </a:ln>
        </p:spPr>
        <p:txBody>
          <a:bodyPr wrap="none" rtlCol="0" anchor="t">
            <a:spAutoFit/>
          </a:bodyPr>
          <a:lstStyle/>
          <a:p>
            <a:pPr algn="ctr"/>
            <a:r>
              <a:rPr lang="en-US" altLang="zh-CN" sz="72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CÂU HỎI</a:t>
            </a:r>
            <a:endParaRPr lang="en-US" altLang="zh-CN" sz="7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5" name="Text Box 4"/>
          <p:cNvSpPr txBox="1"/>
          <p:nvPr/>
        </p:nvSpPr>
        <p:spPr>
          <a:xfrm>
            <a:off x="402590" y="1546860"/>
            <a:ext cx="10780395" cy="523220"/>
          </a:xfrm>
          <a:prstGeom prst="rect">
            <a:avLst/>
          </a:prstGeom>
          <a:noFill/>
        </p:spPr>
        <p:txBody>
          <a:bodyPr wrap="square" rtlCol="0">
            <a:spAutoFit/>
          </a:bodyPr>
          <a:lstStyle/>
          <a:p>
            <a:r>
              <a:rPr lang="en-US" sz="2800" dirty="0" smtClean="0">
                <a:solidFill>
                  <a:srgbClr val="FF0000"/>
                </a:solidFill>
              </a:rPr>
              <a:t>1. </a:t>
            </a:r>
            <a:r>
              <a:rPr lang="en-US" sz="2800" dirty="0" err="1" smtClean="0">
                <a:solidFill>
                  <a:srgbClr val="FF0000"/>
                </a:solidFill>
              </a:rPr>
              <a:t>Tại</a:t>
            </a:r>
            <a:r>
              <a:rPr lang="en-US" sz="2800" dirty="0" smtClean="0">
                <a:solidFill>
                  <a:srgbClr val="FF0000"/>
                </a:solidFill>
              </a:rPr>
              <a:t> </a:t>
            </a:r>
            <a:r>
              <a:rPr lang="en-US" sz="2800" dirty="0" err="1" smtClean="0">
                <a:solidFill>
                  <a:srgbClr val="FF0000"/>
                </a:solidFill>
              </a:rPr>
              <a:t>sao</a:t>
            </a:r>
            <a:r>
              <a:rPr lang="en-US" sz="2800" dirty="0" smtClean="0">
                <a:solidFill>
                  <a:srgbClr val="FF0000"/>
                </a:solidFill>
              </a:rPr>
              <a:t> </a:t>
            </a:r>
            <a:r>
              <a:rPr lang="en-US" sz="2800" dirty="0" err="1" smtClean="0">
                <a:solidFill>
                  <a:srgbClr val="FF0000"/>
                </a:solidFill>
              </a:rPr>
              <a:t>phải</a:t>
            </a:r>
            <a:r>
              <a:rPr lang="en-US" sz="2800" dirty="0" smtClean="0">
                <a:solidFill>
                  <a:srgbClr val="FF0000"/>
                </a:solidFill>
              </a:rPr>
              <a:t> </a:t>
            </a:r>
            <a:r>
              <a:rPr lang="en-US" sz="2800" dirty="0" err="1" smtClean="0">
                <a:solidFill>
                  <a:srgbClr val="FF0000"/>
                </a:solidFill>
              </a:rPr>
              <a:t>quy</a:t>
            </a:r>
            <a:r>
              <a:rPr lang="en-US" sz="2800" dirty="0" smtClean="0">
                <a:solidFill>
                  <a:srgbClr val="FF0000"/>
                </a:solidFill>
              </a:rPr>
              <a:t> </a:t>
            </a:r>
            <a:r>
              <a:rPr lang="en-US" sz="2800" dirty="0" err="1" smtClean="0">
                <a:solidFill>
                  <a:srgbClr val="FF0000"/>
                </a:solidFill>
              </a:rPr>
              <a:t>định</a:t>
            </a:r>
            <a:r>
              <a:rPr lang="en-US" sz="2800" dirty="0" smtClean="0">
                <a:solidFill>
                  <a:srgbClr val="FF0000"/>
                </a:solidFill>
              </a:rPr>
              <a:t> </a:t>
            </a:r>
            <a:r>
              <a:rPr lang="en-US" sz="2800" dirty="0" err="1" smtClean="0">
                <a:solidFill>
                  <a:srgbClr val="FF0000"/>
                </a:solidFill>
              </a:rPr>
              <a:t>các</a:t>
            </a:r>
            <a:r>
              <a:rPr lang="en-US" sz="2800" dirty="0" smtClean="0">
                <a:solidFill>
                  <a:srgbClr val="FF0000"/>
                </a:solidFill>
              </a:rPr>
              <a:t> </a:t>
            </a:r>
            <a:r>
              <a:rPr lang="en-US" sz="2800" dirty="0" err="1" smtClean="0">
                <a:solidFill>
                  <a:srgbClr val="FF0000"/>
                </a:solidFill>
              </a:rPr>
              <a:t>tiêu</a:t>
            </a:r>
            <a:r>
              <a:rPr lang="en-US" sz="2800" dirty="0" smtClean="0">
                <a:solidFill>
                  <a:srgbClr val="FF0000"/>
                </a:solidFill>
              </a:rPr>
              <a:t> </a:t>
            </a:r>
            <a:r>
              <a:rPr lang="en-US" sz="2800" dirty="0" err="1" smtClean="0">
                <a:solidFill>
                  <a:srgbClr val="FF0000"/>
                </a:solidFill>
              </a:rPr>
              <a:t>chuẩn</a:t>
            </a:r>
            <a:r>
              <a:rPr lang="en-US" sz="2800" dirty="0" smtClean="0">
                <a:solidFill>
                  <a:srgbClr val="FF0000"/>
                </a:solidFill>
              </a:rPr>
              <a:t> </a:t>
            </a:r>
            <a:r>
              <a:rPr lang="en-US" sz="2800" dirty="0" err="1" smtClean="0">
                <a:solidFill>
                  <a:srgbClr val="FF0000"/>
                </a:solidFill>
              </a:rPr>
              <a:t>về</a:t>
            </a:r>
            <a:r>
              <a:rPr lang="en-US" sz="2800" dirty="0" smtClean="0">
                <a:solidFill>
                  <a:srgbClr val="FF0000"/>
                </a:solidFill>
              </a:rPr>
              <a:t> BVKT?</a:t>
            </a:r>
            <a:endParaRPr lang="en-US" sz="2800" dirty="0">
              <a:solidFill>
                <a:srgbClr val="FF0000"/>
              </a:solidFill>
            </a:endParaRPr>
          </a:p>
        </p:txBody>
      </p:sp>
      <p:sp>
        <p:nvSpPr>
          <p:cNvPr id="6" name="Text Box 5"/>
          <p:cNvSpPr txBox="1"/>
          <p:nvPr/>
        </p:nvSpPr>
        <p:spPr>
          <a:xfrm>
            <a:off x="402590" y="2288231"/>
            <a:ext cx="11013440" cy="523220"/>
          </a:xfrm>
          <a:prstGeom prst="rect">
            <a:avLst/>
          </a:prstGeom>
          <a:noFill/>
        </p:spPr>
        <p:txBody>
          <a:bodyPr wrap="square" rtlCol="0">
            <a:spAutoFit/>
          </a:bodyPr>
          <a:lstStyle/>
          <a:p>
            <a:r>
              <a:rPr lang="en-US" sz="2800" dirty="0" smtClean="0">
                <a:solidFill>
                  <a:srgbClr val="FF0000"/>
                </a:solidFill>
              </a:rPr>
              <a:t>2. </a:t>
            </a:r>
            <a:r>
              <a:rPr lang="en-US" sz="2800" dirty="0" err="1" smtClean="0">
                <a:solidFill>
                  <a:srgbClr val="FF0000"/>
                </a:solidFill>
              </a:rPr>
              <a:t>Các</a:t>
            </a:r>
            <a:r>
              <a:rPr lang="en-US" sz="2800" dirty="0" smtClean="0">
                <a:solidFill>
                  <a:srgbClr val="FF0000"/>
                </a:solidFill>
              </a:rPr>
              <a:t> </a:t>
            </a:r>
            <a:r>
              <a:rPr lang="en-US" sz="2800" dirty="0" err="1" smtClean="0">
                <a:solidFill>
                  <a:srgbClr val="FF0000"/>
                </a:solidFill>
              </a:rPr>
              <a:t>khổ</a:t>
            </a:r>
            <a:r>
              <a:rPr lang="en-US" sz="2800" dirty="0" smtClean="0">
                <a:solidFill>
                  <a:srgbClr val="FF0000"/>
                </a:solidFill>
              </a:rPr>
              <a:t> </a:t>
            </a:r>
            <a:r>
              <a:rPr lang="en-US" sz="2800" dirty="0" err="1" smtClean="0">
                <a:solidFill>
                  <a:srgbClr val="FF0000"/>
                </a:solidFill>
              </a:rPr>
              <a:t>giấy</a:t>
            </a:r>
            <a:r>
              <a:rPr lang="en-US" sz="2800" dirty="0" smtClean="0">
                <a:solidFill>
                  <a:srgbClr val="FF0000"/>
                </a:solidFill>
              </a:rPr>
              <a:t> </a:t>
            </a:r>
            <a:r>
              <a:rPr lang="en-US" sz="2800" dirty="0" err="1" smtClean="0">
                <a:solidFill>
                  <a:srgbClr val="FF0000"/>
                </a:solidFill>
              </a:rPr>
              <a:t>chính</a:t>
            </a:r>
            <a:r>
              <a:rPr lang="en-US" sz="2800" dirty="0" smtClean="0">
                <a:solidFill>
                  <a:srgbClr val="FF0000"/>
                </a:solidFill>
              </a:rPr>
              <a:t> </a:t>
            </a:r>
            <a:r>
              <a:rPr lang="en-US" sz="2800" dirty="0" err="1" smtClean="0">
                <a:solidFill>
                  <a:srgbClr val="FF0000"/>
                </a:solidFill>
              </a:rPr>
              <a:t>nào</a:t>
            </a:r>
            <a:r>
              <a:rPr lang="en-US" sz="2800" dirty="0" smtClean="0">
                <a:solidFill>
                  <a:srgbClr val="FF0000"/>
                </a:solidFill>
              </a:rPr>
              <a:t> </a:t>
            </a:r>
            <a:r>
              <a:rPr lang="en-US" sz="2800" dirty="0" err="1" smtClean="0">
                <a:solidFill>
                  <a:srgbClr val="FF0000"/>
                </a:solidFill>
              </a:rPr>
              <a:t>dùng</a:t>
            </a:r>
            <a:r>
              <a:rPr lang="en-US" sz="2800" dirty="0" smtClean="0">
                <a:solidFill>
                  <a:srgbClr val="FF0000"/>
                </a:solidFill>
              </a:rPr>
              <a:t> </a:t>
            </a:r>
            <a:r>
              <a:rPr lang="en-US" sz="2800" dirty="0" err="1" smtClean="0">
                <a:solidFill>
                  <a:srgbClr val="FF0000"/>
                </a:solidFill>
              </a:rPr>
              <a:t>cho</a:t>
            </a:r>
            <a:r>
              <a:rPr lang="en-US" sz="2800" dirty="0" smtClean="0">
                <a:solidFill>
                  <a:srgbClr val="FF0000"/>
                </a:solidFill>
              </a:rPr>
              <a:t> BVKT?</a:t>
            </a:r>
            <a:endParaRPr lang="en-US" sz="2800" dirty="0">
              <a:solidFill>
                <a:srgbClr val="FF0000"/>
              </a:solidFill>
            </a:endParaRPr>
          </a:p>
        </p:txBody>
      </p:sp>
      <p:sp>
        <p:nvSpPr>
          <p:cNvPr id="7" name="Text Box 6"/>
          <p:cNvSpPr txBox="1"/>
          <p:nvPr/>
        </p:nvSpPr>
        <p:spPr>
          <a:xfrm>
            <a:off x="402590" y="3188970"/>
            <a:ext cx="10951210" cy="523220"/>
          </a:xfrm>
          <a:prstGeom prst="rect">
            <a:avLst/>
          </a:prstGeom>
          <a:noFill/>
        </p:spPr>
        <p:txBody>
          <a:bodyPr wrap="square" rtlCol="0">
            <a:spAutoFit/>
          </a:bodyPr>
          <a:lstStyle/>
          <a:p>
            <a:r>
              <a:rPr lang="en-US" sz="2800" dirty="0" smtClean="0">
                <a:solidFill>
                  <a:srgbClr val="FF0000"/>
                </a:solidFill>
              </a:rPr>
              <a:t>3. </a:t>
            </a:r>
            <a:r>
              <a:rPr lang="en-US" sz="2800" dirty="0" err="1" smtClean="0">
                <a:solidFill>
                  <a:srgbClr val="FF0000"/>
                </a:solidFill>
              </a:rPr>
              <a:t>Tỉ</a:t>
            </a:r>
            <a:r>
              <a:rPr lang="en-US" sz="2800" dirty="0" smtClean="0">
                <a:solidFill>
                  <a:srgbClr val="FF0000"/>
                </a:solidFill>
              </a:rPr>
              <a:t> </a:t>
            </a:r>
            <a:r>
              <a:rPr lang="en-US" sz="2800" dirty="0" err="1" smtClean="0">
                <a:solidFill>
                  <a:srgbClr val="FF0000"/>
                </a:solidFill>
              </a:rPr>
              <a:t>lệ</a:t>
            </a:r>
            <a:r>
              <a:rPr lang="en-US" sz="2800" dirty="0" smtClean="0">
                <a:solidFill>
                  <a:srgbClr val="FF0000"/>
                </a:solidFill>
              </a:rPr>
              <a:t> </a:t>
            </a:r>
            <a:r>
              <a:rPr lang="en-US" sz="2800" dirty="0" err="1" smtClean="0">
                <a:solidFill>
                  <a:srgbClr val="FF0000"/>
                </a:solidFill>
              </a:rPr>
              <a:t>là</a:t>
            </a:r>
            <a:r>
              <a:rPr lang="en-US" sz="2800" dirty="0" smtClean="0">
                <a:solidFill>
                  <a:srgbClr val="FF0000"/>
                </a:solidFill>
              </a:rPr>
              <a:t> </a:t>
            </a:r>
            <a:r>
              <a:rPr lang="en-US" sz="2800" dirty="0" err="1" smtClean="0">
                <a:solidFill>
                  <a:srgbClr val="FF0000"/>
                </a:solidFill>
              </a:rPr>
              <a:t>gì</a:t>
            </a:r>
            <a:r>
              <a:rPr lang="en-US" sz="2800" dirty="0" smtClean="0">
                <a:solidFill>
                  <a:srgbClr val="FF0000"/>
                </a:solidFill>
              </a:rPr>
              <a:t>?</a:t>
            </a:r>
            <a:endParaRPr lang="en-US" sz="2800" dirty="0">
              <a:solidFill>
                <a:srgbClr val="FF0000"/>
              </a:solidFill>
            </a:endParaRPr>
          </a:p>
        </p:txBody>
      </p:sp>
      <p:sp>
        <p:nvSpPr>
          <p:cNvPr id="9" name="Text Box 8"/>
          <p:cNvSpPr txBox="1"/>
          <p:nvPr/>
        </p:nvSpPr>
        <p:spPr>
          <a:xfrm>
            <a:off x="402590" y="4194810"/>
            <a:ext cx="11547672" cy="523220"/>
          </a:xfrm>
          <a:prstGeom prst="rect">
            <a:avLst/>
          </a:prstGeom>
          <a:noFill/>
        </p:spPr>
        <p:txBody>
          <a:bodyPr wrap="square" rtlCol="0">
            <a:spAutoFit/>
          </a:bodyPr>
          <a:lstStyle/>
          <a:p>
            <a:r>
              <a:rPr lang="en-US" sz="2800" dirty="0" smtClean="0">
                <a:solidFill>
                  <a:srgbClr val="FF0000"/>
                </a:solidFill>
              </a:rPr>
              <a:t>4. </a:t>
            </a:r>
            <a:r>
              <a:rPr lang="en-US" sz="2800" dirty="0" err="1" smtClean="0">
                <a:solidFill>
                  <a:srgbClr val="FF0000"/>
                </a:solidFill>
              </a:rPr>
              <a:t>Hãy</a:t>
            </a:r>
            <a:r>
              <a:rPr lang="en-US" sz="2800" dirty="0" smtClean="0">
                <a:solidFill>
                  <a:srgbClr val="FF0000"/>
                </a:solidFill>
              </a:rPr>
              <a:t> </a:t>
            </a:r>
            <a:r>
              <a:rPr lang="en-US" sz="2800" dirty="0" err="1" smtClean="0">
                <a:solidFill>
                  <a:srgbClr val="FF0000"/>
                </a:solidFill>
              </a:rPr>
              <a:t>nêu</a:t>
            </a:r>
            <a:r>
              <a:rPr lang="en-US" sz="2800" dirty="0">
                <a:solidFill>
                  <a:srgbClr val="FF0000"/>
                </a:solidFill>
              </a:rPr>
              <a:t> </a:t>
            </a:r>
            <a:r>
              <a:rPr lang="en-US" sz="2800" dirty="0" err="1" smtClean="0">
                <a:solidFill>
                  <a:srgbClr val="FF0000"/>
                </a:solidFill>
              </a:rPr>
              <a:t>tên</a:t>
            </a:r>
            <a:r>
              <a:rPr lang="en-US" sz="2800" dirty="0" smtClean="0">
                <a:solidFill>
                  <a:srgbClr val="FF0000"/>
                </a:solidFill>
              </a:rPr>
              <a:t> </a:t>
            </a:r>
            <a:r>
              <a:rPr lang="en-US" sz="2800" dirty="0" err="1" smtClean="0">
                <a:solidFill>
                  <a:srgbClr val="FF0000"/>
                </a:solidFill>
              </a:rPr>
              <a:t>gọi</a:t>
            </a:r>
            <a:r>
              <a:rPr lang="en-US" sz="2800" dirty="0" smtClean="0">
                <a:solidFill>
                  <a:srgbClr val="FF0000"/>
                </a:solidFill>
              </a:rPr>
              <a:t>, </a:t>
            </a:r>
            <a:r>
              <a:rPr lang="en-US" sz="2800" dirty="0" err="1" smtClean="0">
                <a:solidFill>
                  <a:srgbClr val="FF0000"/>
                </a:solidFill>
              </a:rPr>
              <a:t>mô</a:t>
            </a:r>
            <a:r>
              <a:rPr lang="en-US" sz="2800" dirty="0" smtClean="0">
                <a:solidFill>
                  <a:srgbClr val="FF0000"/>
                </a:solidFill>
              </a:rPr>
              <a:t> </a:t>
            </a:r>
            <a:r>
              <a:rPr lang="en-US" sz="2800" dirty="0" err="1" smtClean="0">
                <a:solidFill>
                  <a:srgbClr val="FF0000"/>
                </a:solidFill>
              </a:rPr>
              <a:t>tả</a:t>
            </a:r>
            <a:r>
              <a:rPr lang="en-US" sz="2800" dirty="0" smtClean="0">
                <a:solidFill>
                  <a:srgbClr val="FF0000"/>
                </a:solidFill>
              </a:rPr>
              <a:t> </a:t>
            </a:r>
            <a:r>
              <a:rPr lang="en-US" sz="2800" dirty="0" err="1" smtClean="0">
                <a:solidFill>
                  <a:srgbClr val="FF0000"/>
                </a:solidFill>
              </a:rPr>
              <a:t>hình</a:t>
            </a:r>
            <a:r>
              <a:rPr lang="en-US" sz="2800" dirty="0" smtClean="0">
                <a:solidFill>
                  <a:srgbClr val="FF0000"/>
                </a:solidFill>
              </a:rPr>
              <a:t> dang </a:t>
            </a:r>
            <a:r>
              <a:rPr lang="en-US" sz="2800" dirty="0" err="1" smtClean="0">
                <a:solidFill>
                  <a:srgbClr val="FF0000"/>
                </a:solidFill>
              </a:rPr>
              <a:t>và</a:t>
            </a:r>
            <a:r>
              <a:rPr lang="en-US" sz="2800" dirty="0" smtClean="0">
                <a:solidFill>
                  <a:srgbClr val="FF0000"/>
                </a:solidFill>
              </a:rPr>
              <a:t> </a:t>
            </a:r>
            <a:r>
              <a:rPr lang="en-US" sz="2800" dirty="0" err="1" smtClean="0">
                <a:solidFill>
                  <a:srgbClr val="FF0000"/>
                </a:solidFill>
              </a:rPr>
              <a:t>ứng</a:t>
            </a:r>
            <a:r>
              <a:rPr lang="en-US" sz="2800" dirty="0" smtClean="0">
                <a:solidFill>
                  <a:srgbClr val="FF0000"/>
                </a:solidFill>
              </a:rPr>
              <a:t> </a:t>
            </a:r>
            <a:r>
              <a:rPr lang="en-US" sz="2800" dirty="0" err="1" smtClean="0">
                <a:solidFill>
                  <a:srgbClr val="FF0000"/>
                </a:solidFill>
              </a:rPr>
              <a:t>dụng</a:t>
            </a:r>
            <a:r>
              <a:rPr lang="en-US" sz="2800" dirty="0" smtClean="0">
                <a:solidFill>
                  <a:srgbClr val="FF0000"/>
                </a:solidFill>
              </a:rPr>
              <a:t> </a:t>
            </a:r>
            <a:r>
              <a:rPr lang="en-US" sz="2800" dirty="0" err="1" smtClean="0">
                <a:solidFill>
                  <a:srgbClr val="FF0000"/>
                </a:solidFill>
              </a:rPr>
              <a:t>các</a:t>
            </a:r>
            <a:r>
              <a:rPr lang="en-US" sz="2800" dirty="0" smtClean="0">
                <a:solidFill>
                  <a:srgbClr val="FF0000"/>
                </a:solidFill>
              </a:rPr>
              <a:t> </a:t>
            </a:r>
            <a:r>
              <a:rPr lang="en-US" sz="2800" dirty="0" err="1" smtClean="0">
                <a:solidFill>
                  <a:srgbClr val="FF0000"/>
                </a:solidFill>
              </a:rPr>
              <a:t>loại</a:t>
            </a:r>
            <a:r>
              <a:rPr lang="en-US" sz="2800" dirty="0" smtClean="0">
                <a:solidFill>
                  <a:srgbClr val="FF0000"/>
                </a:solidFill>
              </a:rPr>
              <a:t> </a:t>
            </a:r>
            <a:r>
              <a:rPr lang="en-US" sz="2800" dirty="0" err="1" smtClean="0">
                <a:solidFill>
                  <a:srgbClr val="FF0000"/>
                </a:solidFill>
              </a:rPr>
              <a:t>nét</a:t>
            </a:r>
            <a:r>
              <a:rPr lang="en-US" sz="2800" dirty="0" smtClean="0">
                <a:solidFill>
                  <a:srgbClr val="FF0000"/>
                </a:solidFill>
              </a:rPr>
              <a:t> </a:t>
            </a:r>
            <a:r>
              <a:rPr lang="en-US" sz="2800" dirty="0" err="1" smtClean="0">
                <a:solidFill>
                  <a:srgbClr val="FF0000"/>
                </a:solidFill>
              </a:rPr>
              <a:t>vẽ</a:t>
            </a:r>
            <a:r>
              <a:rPr lang="en-US" sz="2800" dirty="0" smtClean="0">
                <a:solidFill>
                  <a:srgbClr val="FF0000"/>
                </a:solidFill>
              </a:rPr>
              <a:t> </a:t>
            </a:r>
            <a:r>
              <a:rPr lang="en-US" sz="2800" dirty="0" err="1" smtClean="0">
                <a:solidFill>
                  <a:srgbClr val="FF0000"/>
                </a:solidFill>
              </a:rPr>
              <a:t>thường</a:t>
            </a:r>
            <a:r>
              <a:rPr lang="en-US" sz="2800" dirty="0" smtClean="0">
                <a:solidFill>
                  <a:srgbClr val="FF0000"/>
                </a:solidFill>
              </a:rPr>
              <a:t> </a:t>
            </a:r>
            <a:r>
              <a:rPr lang="en-US" sz="2800" dirty="0" err="1" smtClean="0">
                <a:solidFill>
                  <a:srgbClr val="FF0000"/>
                </a:solidFill>
              </a:rPr>
              <a:t>dùng</a:t>
            </a:r>
            <a:r>
              <a:rPr lang="en-US" sz="2800" dirty="0" smtClean="0">
                <a:solidFill>
                  <a:srgbClr val="FF0000"/>
                </a:solidFill>
              </a:rPr>
              <a:t>?</a:t>
            </a:r>
            <a:endParaRPr lang="en-US" sz="2800" dirty="0">
              <a:solidFill>
                <a:srgbClr val="FF0000"/>
              </a:solidFill>
            </a:endParaRPr>
          </a:p>
        </p:txBody>
      </p:sp>
      <p:sp>
        <p:nvSpPr>
          <p:cNvPr id="11" name="Text Box 10"/>
          <p:cNvSpPr txBox="1"/>
          <p:nvPr/>
        </p:nvSpPr>
        <p:spPr>
          <a:xfrm>
            <a:off x="418880" y="5204460"/>
            <a:ext cx="11059160" cy="954107"/>
          </a:xfrm>
          <a:prstGeom prst="rect">
            <a:avLst/>
          </a:prstGeom>
          <a:noFill/>
        </p:spPr>
        <p:txBody>
          <a:bodyPr wrap="square" rtlCol="0">
            <a:spAutoFit/>
          </a:bodyPr>
          <a:lstStyle/>
          <a:p>
            <a:r>
              <a:rPr lang="en-US" sz="2800" dirty="0" smtClean="0">
                <a:solidFill>
                  <a:srgbClr val="FF0000"/>
                </a:solidFill>
              </a:rPr>
              <a:t>5. </a:t>
            </a:r>
            <a:r>
              <a:rPr lang="en-US" sz="2800" dirty="0" err="1" smtClean="0">
                <a:solidFill>
                  <a:srgbClr val="FF0000"/>
                </a:solidFill>
              </a:rPr>
              <a:t>Ghi</a:t>
            </a:r>
            <a:r>
              <a:rPr lang="en-US" sz="2800" dirty="0" smtClean="0">
                <a:solidFill>
                  <a:srgbClr val="FF0000"/>
                </a:solidFill>
              </a:rPr>
              <a:t> </a:t>
            </a:r>
            <a:r>
              <a:rPr lang="en-US" sz="2800" dirty="0" err="1" smtClean="0">
                <a:solidFill>
                  <a:srgbClr val="FF0000"/>
                </a:solidFill>
              </a:rPr>
              <a:t>các</a:t>
            </a:r>
            <a:r>
              <a:rPr lang="en-US" sz="2800" dirty="0" smtClean="0">
                <a:solidFill>
                  <a:srgbClr val="FF0000"/>
                </a:solidFill>
              </a:rPr>
              <a:t> </a:t>
            </a:r>
            <a:r>
              <a:rPr lang="en-US" sz="2800" dirty="0" err="1" smtClean="0">
                <a:solidFill>
                  <a:srgbClr val="FF0000"/>
                </a:solidFill>
              </a:rPr>
              <a:t>kích</a:t>
            </a:r>
            <a:r>
              <a:rPr lang="en-US" sz="2800" dirty="0" smtClean="0">
                <a:solidFill>
                  <a:srgbClr val="FF0000"/>
                </a:solidFill>
              </a:rPr>
              <a:t> </a:t>
            </a:r>
            <a:r>
              <a:rPr lang="en-US" sz="2800" dirty="0" err="1" smtClean="0">
                <a:solidFill>
                  <a:srgbClr val="FF0000"/>
                </a:solidFill>
              </a:rPr>
              <a:t>thước</a:t>
            </a:r>
            <a:r>
              <a:rPr lang="en-US" sz="2800" dirty="0" smtClean="0">
                <a:solidFill>
                  <a:srgbClr val="FF0000"/>
                </a:solidFill>
              </a:rPr>
              <a:t> </a:t>
            </a:r>
            <a:r>
              <a:rPr lang="en-US" sz="2800" dirty="0" err="1" smtClean="0">
                <a:solidFill>
                  <a:srgbClr val="FF0000"/>
                </a:solidFill>
              </a:rPr>
              <a:t>cần</a:t>
            </a:r>
            <a:r>
              <a:rPr lang="en-US" sz="2800" dirty="0" smtClean="0">
                <a:solidFill>
                  <a:srgbClr val="FF0000"/>
                </a:solidFill>
              </a:rPr>
              <a:t> </a:t>
            </a:r>
            <a:r>
              <a:rPr lang="en-US" sz="2800" dirty="0" err="1" smtClean="0">
                <a:solidFill>
                  <a:srgbClr val="FF0000"/>
                </a:solidFill>
              </a:rPr>
              <a:t>thể</a:t>
            </a:r>
            <a:r>
              <a:rPr lang="en-US" sz="2800" dirty="0" smtClean="0">
                <a:solidFill>
                  <a:srgbClr val="FF0000"/>
                </a:solidFill>
              </a:rPr>
              <a:t> </a:t>
            </a:r>
            <a:r>
              <a:rPr lang="en-US" sz="2800" dirty="0" err="1" smtClean="0">
                <a:solidFill>
                  <a:srgbClr val="FF0000"/>
                </a:solidFill>
              </a:rPr>
              <a:t>hiện</a:t>
            </a:r>
            <a:r>
              <a:rPr lang="en-US" sz="2800" dirty="0" smtClean="0">
                <a:solidFill>
                  <a:srgbClr val="FF0000"/>
                </a:solidFill>
              </a:rPr>
              <a:t> </a:t>
            </a:r>
            <a:r>
              <a:rPr lang="en-US" sz="2800" dirty="0" err="1" smtClean="0">
                <a:solidFill>
                  <a:srgbClr val="FF0000"/>
                </a:solidFill>
              </a:rPr>
              <a:t>chữ</a:t>
            </a:r>
            <a:r>
              <a:rPr lang="en-US" sz="2800" dirty="0" smtClean="0">
                <a:solidFill>
                  <a:srgbClr val="FF0000"/>
                </a:solidFill>
              </a:rPr>
              <a:t> </a:t>
            </a:r>
            <a:r>
              <a:rPr lang="en-US" sz="2800" dirty="0" err="1" smtClean="0">
                <a:solidFill>
                  <a:srgbClr val="FF0000"/>
                </a:solidFill>
              </a:rPr>
              <a:t>số</a:t>
            </a:r>
            <a:r>
              <a:rPr lang="en-US" sz="2800" dirty="0" smtClean="0">
                <a:solidFill>
                  <a:srgbClr val="FF0000"/>
                </a:solidFill>
              </a:rPr>
              <a:t>, </a:t>
            </a:r>
            <a:r>
              <a:rPr lang="en-US" sz="2800" dirty="0" err="1" smtClean="0">
                <a:solidFill>
                  <a:srgbClr val="FF0000"/>
                </a:solidFill>
              </a:rPr>
              <a:t>đường</a:t>
            </a:r>
            <a:r>
              <a:rPr lang="en-US" sz="2800" dirty="0" smtClean="0">
                <a:solidFill>
                  <a:srgbClr val="FF0000"/>
                </a:solidFill>
              </a:rPr>
              <a:t> going </a:t>
            </a:r>
            <a:r>
              <a:rPr lang="en-US" sz="2800" dirty="0" err="1" smtClean="0">
                <a:solidFill>
                  <a:srgbClr val="FF0000"/>
                </a:solidFill>
              </a:rPr>
              <a:t>và</a:t>
            </a:r>
            <a:r>
              <a:rPr lang="en-US" sz="2800" dirty="0" smtClean="0">
                <a:solidFill>
                  <a:srgbClr val="FF0000"/>
                </a:solidFill>
              </a:rPr>
              <a:t> </a:t>
            </a:r>
            <a:r>
              <a:rPr lang="en-US" sz="2800" dirty="0" err="1" smtClean="0">
                <a:solidFill>
                  <a:srgbClr val="FF0000"/>
                </a:solidFill>
              </a:rPr>
              <a:t>kích</a:t>
            </a:r>
            <a:r>
              <a:rPr lang="en-US" sz="2800" dirty="0" smtClean="0">
                <a:solidFill>
                  <a:srgbClr val="FF0000"/>
                </a:solidFill>
              </a:rPr>
              <a:t> </a:t>
            </a:r>
            <a:r>
              <a:rPr lang="en-US" sz="2800" dirty="0" err="1" smtClean="0">
                <a:solidFill>
                  <a:srgbClr val="FF0000"/>
                </a:solidFill>
              </a:rPr>
              <a:t>thước</a:t>
            </a:r>
            <a:r>
              <a:rPr lang="en-US" sz="2800" dirty="0" smtClean="0">
                <a:solidFill>
                  <a:srgbClr val="FF0000"/>
                </a:solidFill>
              </a:rPr>
              <a:t> </a:t>
            </a:r>
            <a:r>
              <a:rPr lang="en-US" sz="2800" dirty="0" err="1" smtClean="0">
                <a:solidFill>
                  <a:srgbClr val="FF0000"/>
                </a:solidFill>
              </a:rPr>
              <a:t>như</a:t>
            </a:r>
            <a:r>
              <a:rPr lang="en-US" sz="2800" dirty="0" smtClean="0">
                <a:solidFill>
                  <a:srgbClr val="FF0000"/>
                </a:solidFill>
              </a:rPr>
              <a:t> </a:t>
            </a:r>
            <a:r>
              <a:rPr lang="en-US" sz="2800" dirty="0" err="1" smtClean="0">
                <a:solidFill>
                  <a:srgbClr val="FF0000"/>
                </a:solidFill>
              </a:rPr>
              <a:t>thế</a:t>
            </a:r>
            <a:r>
              <a:rPr lang="en-US" sz="2800" dirty="0" smtClean="0">
                <a:solidFill>
                  <a:srgbClr val="FF0000"/>
                </a:solidFill>
              </a:rPr>
              <a:t> </a:t>
            </a:r>
            <a:r>
              <a:rPr lang="en-US" sz="2800" dirty="0" err="1" smtClean="0">
                <a:solidFill>
                  <a:srgbClr val="FF0000"/>
                </a:solidFill>
              </a:rPr>
              <a:t>nào</a:t>
            </a:r>
            <a:r>
              <a:rPr lang="en-US" sz="2800" dirty="0" smtClean="0">
                <a:solidFill>
                  <a:srgbClr val="FF0000"/>
                </a:solidFill>
              </a:rPr>
              <a:t>?</a:t>
            </a:r>
            <a:endParaRPr lang="en-US" sz="2800" dirty="0">
              <a:solidFill>
                <a:srgbClr val="FF0000"/>
              </a:solidFill>
            </a:endParaRPr>
          </a:p>
        </p:txBody>
      </p:sp>
      <p:sp>
        <p:nvSpPr>
          <p:cNvPr id="12" name="Action Button: Home 11">
            <a:hlinkClick r:id="rId3" action="ppaction://hlinksldjump"/>
          </p:cNvPr>
          <p:cNvSpPr/>
          <p:nvPr/>
        </p:nvSpPr>
        <p:spPr>
          <a:xfrm>
            <a:off x="11353800" y="5892800"/>
            <a:ext cx="838200" cy="776605"/>
          </a:xfrm>
          <a:prstGeom prst="actionButtonHom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000"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2" fill="hold" grpId="0" nodeType="afterEffect">
                                  <p:stCondLst>
                                    <p:cond delay="0"/>
                                  </p:stCondLst>
                                  <p:childTnLst>
                                    <p:set>
                                      <p:cBhvr>
                                        <p:cTn id="16" dur="1000"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1+#ppt_w/2"/>
                                          </p:val>
                                        </p:tav>
                                        <p:tav tm="100000">
                                          <p:val>
                                            <p:strVal val="#ppt_x"/>
                                          </p:val>
                                        </p:tav>
                                      </p:tavLst>
                                    </p:anim>
                                    <p:anim calcmode="lin" valueType="num">
                                      <p:cBhvr additive="base">
                                        <p:cTn id="18" dur="10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8" fill="hold" grpId="0" nodeType="afterEffect">
                                  <p:stCondLst>
                                    <p:cond delay="0"/>
                                  </p:stCondLst>
                                  <p:childTnLst>
                                    <p:set>
                                      <p:cBhvr>
                                        <p:cTn id="21" dur="1000"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3500"/>
                            </p:stCondLst>
                            <p:childTnLst>
                              <p:par>
                                <p:cTn id="25" presetID="2" presetClass="entr" presetSubtype="2" fill="hold" grpId="0" nodeType="afterEffect">
                                  <p:stCondLst>
                                    <p:cond delay="0"/>
                                  </p:stCondLst>
                                  <p:childTnLst>
                                    <p:set>
                                      <p:cBhvr>
                                        <p:cTn id="26" dur="1000" fill="hold">
                                          <p:stCondLst>
                                            <p:cond delay="0"/>
                                          </p:stCondLst>
                                        </p:cTn>
                                        <p:tgtEl>
                                          <p:spTgt spid="9"/>
                                        </p:tgtEl>
                                        <p:attrNameLst>
                                          <p:attrName>style.visibility</p:attrName>
                                        </p:attrNameLst>
                                      </p:cBhvr>
                                      <p:to>
                                        <p:strVal val="visible"/>
                                      </p:to>
                                    </p:set>
                                    <p:anim calcmode="lin" valueType="num">
                                      <p:cBhvr additive="base">
                                        <p:cTn id="27" dur="1000" fill="hold"/>
                                        <p:tgtEl>
                                          <p:spTgt spid="9"/>
                                        </p:tgtEl>
                                        <p:attrNameLst>
                                          <p:attrName>ppt_x</p:attrName>
                                        </p:attrNameLst>
                                      </p:cBhvr>
                                      <p:tavLst>
                                        <p:tav tm="0">
                                          <p:val>
                                            <p:strVal val="1+#ppt_w/2"/>
                                          </p:val>
                                        </p:tav>
                                        <p:tav tm="100000">
                                          <p:val>
                                            <p:strVal val="#ppt_x"/>
                                          </p:val>
                                        </p:tav>
                                      </p:tavLst>
                                    </p:anim>
                                    <p:anim calcmode="lin" valueType="num">
                                      <p:cBhvr additive="base">
                                        <p:cTn id="28" dur="1000" fill="hold"/>
                                        <p:tgtEl>
                                          <p:spTgt spid="9"/>
                                        </p:tgtEl>
                                        <p:attrNameLst>
                                          <p:attrName>ppt_y</p:attrName>
                                        </p:attrNameLst>
                                      </p:cBhvr>
                                      <p:tavLst>
                                        <p:tav tm="0">
                                          <p:val>
                                            <p:strVal val="#ppt_y"/>
                                          </p:val>
                                        </p:tav>
                                        <p:tav tm="100000">
                                          <p:val>
                                            <p:strVal val="#ppt_y"/>
                                          </p:val>
                                        </p:tav>
                                      </p:tavLst>
                                    </p:anim>
                                  </p:childTnLst>
                                </p:cTn>
                              </p:par>
                            </p:childTnLst>
                          </p:cTn>
                        </p:par>
                        <p:par>
                          <p:cTn id="29" fill="hold">
                            <p:stCondLst>
                              <p:cond delay="4500"/>
                            </p:stCondLst>
                            <p:childTnLst>
                              <p:par>
                                <p:cTn id="30" presetID="2" presetClass="entr" presetSubtype="8" fill="hold" grpId="0" nodeType="afterEffect">
                                  <p:stCondLst>
                                    <p:cond delay="0"/>
                                  </p:stCondLst>
                                  <p:childTnLst>
                                    <p:set>
                                      <p:cBhvr>
                                        <p:cTn id="31" dur="1000" fill="hold">
                                          <p:stCondLst>
                                            <p:cond delay="0"/>
                                          </p:stCondLst>
                                        </p:cTn>
                                        <p:tgtEl>
                                          <p:spTgt spid="11"/>
                                        </p:tgtEl>
                                        <p:attrNameLst>
                                          <p:attrName>style.visibility</p:attrName>
                                        </p:attrNameLst>
                                      </p:cBhvr>
                                      <p:to>
                                        <p:strVal val="visible"/>
                                      </p:to>
                                    </p:set>
                                    <p:anim calcmode="lin" valueType="num">
                                      <p:cBhvr additive="base">
                                        <p:cTn id="32" dur="1000" fill="hold"/>
                                        <p:tgtEl>
                                          <p:spTgt spid="11"/>
                                        </p:tgtEl>
                                        <p:attrNameLst>
                                          <p:attrName>ppt_x</p:attrName>
                                        </p:attrNameLst>
                                      </p:cBhvr>
                                      <p:tavLst>
                                        <p:tav tm="0">
                                          <p:val>
                                            <p:strVal val="0-#ppt_w/2"/>
                                          </p:val>
                                        </p:tav>
                                        <p:tav tm="100000">
                                          <p:val>
                                            <p:strVal val="#ppt_x"/>
                                          </p:val>
                                        </p:tav>
                                      </p:tavLst>
                                    </p:anim>
                                    <p:anim calcmode="lin" valueType="num">
                                      <p:cBhvr additive="base">
                                        <p:cTn id="33"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descr="62b519303672b7d31e34dc77af2feacc"/>
          <p:cNvPicPr>
            <a:picLocks noChangeAspect="1"/>
          </p:cNvPicPr>
          <p:nvPr/>
        </p:nvPicPr>
        <p:blipFill>
          <a:blip r:embed="rId3"/>
          <a:stretch>
            <a:fillRect/>
          </a:stretch>
        </p:blipFill>
        <p:spPr>
          <a:xfrm>
            <a:off x="2143760" y="111125"/>
            <a:ext cx="6113145" cy="6113145"/>
          </a:xfrm>
          <a:prstGeom prst="rect">
            <a:avLst/>
          </a:prstGeom>
        </p:spPr>
      </p:pic>
      <p:pic>
        <p:nvPicPr>
          <p:cNvPr id="4" name="Picture 3" descr="giphy"/>
          <p:cNvPicPr>
            <a:picLocks noChangeAspect="1"/>
          </p:cNvPicPr>
          <p:nvPr/>
        </p:nvPicPr>
        <p:blipFill>
          <a:blip r:embed="rId4"/>
          <a:stretch>
            <a:fillRect/>
          </a:stretch>
        </p:blipFill>
        <p:spPr>
          <a:xfrm>
            <a:off x="0" y="4000500"/>
            <a:ext cx="3524250" cy="28575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38200" y="106045"/>
            <a:ext cx="10515600" cy="1325563"/>
          </a:xfrm>
        </p:spPr>
        <p:txBody>
          <a:bodyPr>
            <a:normAutofit/>
          </a:bodyPr>
          <a:lstStyle/>
          <a:p>
            <a:r>
              <a:rPr lang="en-US" sz="4000" dirty="0" err="1">
                <a:solidFill>
                  <a:srgbClr val="FF0000"/>
                </a:solidFill>
              </a:rPr>
              <a:t>Bài</a:t>
            </a:r>
            <a:r>
              <a:rPr lang="en-US" sz="4000" dirty="0">
                <a:solidFill>
                  <a:srgbClr val="FF0000"/>
                </a:solidFill>
              </a:rPr>
              <a:t> 1: </a:t>
            </a:r>
            <a:r>
              <a:rPr lang="en-US" sz="4000" dirty="0">
                <a:ln w="28575" cmpd="sng">
                  <a:solidFill>
                    <a:schemeClr val="accent1">
                      <a:shade val="50000"/>
                    </a:schemeClr>
                  </a:solidFill>
                  <a:prstDash val="solid"/>
                </a:ln>
                <a:solidFill>
                  <a:srgbClr val="FF0000"/>
                </a:solidFill>
              </a:rPr>
              <a:t>TIÊU CHUẨN TRÌNH BÀY BẢN VẼ KĨ THUẬT</a:t>
            </a:r>
          </a:p>
        </p:txBody>
      </p:sp>
      <p:sp>
        <p:nvSpPr>
          <p:cNvPr id="2" name="Rounded Rectangle 1">
            <a:hlinkClick r:id="rId3" action="ppaction://hlinksldjump"/>
          </p:cNvPr>
          <p:cNvSpPr/>
          <p:nvPr/>
        </p:nvSpPr>
        <p:spPr>
          <a:xfrm>
            <a:off x="4265295" y="2067560"/>
            <a:ext cx="3143885" cy="5988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F0000"/>
                </a:solidFill>
              </a:rPr>
              <a:t>I - Khổ giấy</a:t>
            </a:r>
          </a:p>
        </p:txBody>
      </p:sp>
      <p:sp>
        <p:nvSpPr>
          <p:cNvPr id="3" name="Rounded Rectangle 2">
            <a:hlinkClick r:id="rId4" action="ppaction://hlinksldjump"/>
          </p:cNvPr>
          <p:cNvSpPr/>
          <p:nvPr/>
        </p:nvSpPr>
        <p:spPr>
          <a:xfrm>
            <a:off x="4265295" y="2942590"/>
            <a:ext cx="3143885" cy="59880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F0000"/>
                </a:solidFill>
              </a:rPr>
              <a:t>II - Tỉ lệ</a:t>
            </a:r>
          </a:p>
        </p:txBody>
      </p:sp>
      <p:sp>
        <p:nvSpPr>
          <p:cNvPr id="6" name="Rounded Rectangle 5">
            <a:hlinkClick r:id="rId5" action="ppaction://hlinksldjump"/>
          </p:cNvPr>
          <p:cNvSpPr/>
          <p:nvPr/>
        </p:nvSpPr>
        <p:spPr>
          <a:xfrm>
            <a:off x="4265295" y="3817620"/>
            <a:ext cx="3143885" cy="598805"/>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F0000"/>
                </a:solidFill>
              </a:rPr>
              <a:t>III - Nét vẽ</a:t>
            </a:r>
          </a:p>
        </p:txBody>
      </p:sp>
      <p:sp>
        <p:nvSpPr>
          <p:cNvPr id="7" name="Rounded Rectangle 6">
            <a:hlinkClick r:id="rId6" action="ppaction://hlinksldjump"/>
          </p:cNvPr>
          <p:cNvSpPr/>
          <p:nvPr/>
        </p:nvSpPr>
        <p:spPr>
          <a:xfrm>
            <a:off x="4265295" y="4692650"/>
            <a:ext cx="3143885" cy="598805"/>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F0000"/>
                </a:solidFill>
              </a:rPr>
              <a:t>IV - Chữ viết </a:t>
            </a:r>
          </a:p>
        </p:txBody>
      </p:sp>
      <p:sp>
        <p:nvSpPr>
          <p:cNvPr id="8" name="Rounded Rectangle 7">
            <a:hlinkClick r:id="rId7" action="ppaction://hlinksldjump"/>
          </p:cNvPr>
          <p:cNvSpPr/>
          <p:nvPr/>
        </p:nvSpPr>
        <p:spPr>
          <a:xfrm>
            <a:off x="4265295" y="5567680"/>
            <a:ext cx="3143885" cy="59880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F0000"/>
                </a:solidFill>
              </a:rPr>
              <a:t>V - Ghi kích thước</a:t>
            </a:r>
          </a:p>
        </p:txBody>
      </p:sp>
      <p:sp>
        <p:nvSpPr>
          <p:cNvPr id="9" name="Up Ribbon 8"/>
          <p:cNvSpPr/>
          <p:nvPr/>
        </p:nvSpPr>
        <p:spPr>
          <a:xfrm>
            <a:off x="4054475" y="1087755"/>
            <a:ext cx="3565525" cy="884555"/>
          </a:xfrm>
          <a:prstGeom prst="ribbon2">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accent2"/>
              </a:solidFill>
            </a:endParaRPr>
          </a:p>
        </p:txBody>
      </p:sp>
      <p:sp>
        <p:nvSpPr>
          <p:cNvPr id="10" name="Rectangles 9"/>
          <p:cNvSpPr/>
          <p:nvPr/>
        </p:nvSpPr>
        <p:spPr>
          <a:xfrm>
            <a:off x="4961573" y="1174115"/>
            <a:ext cx="1750695" cy="521970"/>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lstStyle/>
          <a:p>
            <a:pPr algn="ctr"/>
            <a:r>
              <a:rPr lang="en-US" sz="2800" b="1">
                <a:solidFill>
                  <a:schemeClr val="accent4"/>
                </a:solidFill>
                <a:effectLst/>
              </a:rPr>
              <a:t>NỘI DUNG</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5"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9"/>
                                        </p:tgtEl>
                                        <p:attrNameLst>
                                          <p:attrName>ppt_y</p:attrName>
                                        </p:attrNameLst>
                                      </p:cBhvr>
                                      <p:tavLst>
                                        <p:tav tm="0" fmla="#ppt_y+(sin(-2*pi*(1-$))*-#ppt_x+cos(-2*pi*(1-$))*(1-#ppt_y))*(1-$)">
                                          <p:val>
                                            <p:fltVal val="0"/>
                                          </p:val>
                                        </p:tav>
                                        <p:tav tm="100000">
                                          <p:val>
                                            <p:fltVal val="1"/>
                                          </p:val>
                                        </p:tav>
                                      </p:tavLst>
                                    </p:anim>
                                  </p:childTnLst>
                                </p:cTn>
                              </p:par>
                              <p:par>
                                <p:cTn id="16" presetID="15"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ppt_w</p:attrName>
                                        </p:attrNameLst>
                                      </p:cBhvr>
                                      <p:tavLst>
                                        <p:tav tm="0">
                                          <p:val>
                                            <p:fltVal val="0"/>
                                          </p:val>
                                        </p:tav>
                                        <p:tav tm="100000">
                                          <p:val>
                                            <p:strVal val="#ppt_w"/>
                                          </p:val>
                                        </p:tav>
                                      </p:tavLst>
                                    </p:anim>
                                    <p:anim calcmode="lin" valueType="num">
                                      <p:cBhvr>
                                        <p:cTn id="19" dur="1000" fill="hold"/>
                                        <p:tgtEl>
                                          <p:spTgt spid="10"/>
                                        </p:tgtEl>
                                        <p:attrNameLst>
                                          <p:attrName>ppt_h</p:attrName>
                                        </p:attrNameLst>
                                      </p:cBhvr>
                                      <p:tavLst>
                                        <p:tav tm="0">
                                          <p:val>
                                            <p:fltVal val="0"/>
                                          </p:val>
                                        </p:tav>
                                        <p:tav tm="100000">
                                          <p:val>
                                            <p:strVal val="#ppt_h"/>
                                          </p:val>
                                        </p:tav>
                                      </p:tavLst>
                                    </p:anim>
                                    <p:anim calcmode="lin" valueType="num">
                                      <p:cBhvr>
                                        <p:cTn id="20"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1500"/>
                            </p:stCondLst>
                            <p:childTnLst>
                              <p:par>
                                <p:cTn id="23" presetID="5" presetClass="entr" presetSubtype="1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checkerboard(across)">
                                      <p:cBhvr>
                                        <p:cTn id="25" dur="500"/>
                                        <p:tgtEl>
                                          <p:spTgt spid="2"/>
                                        </p:tgtEl>
                                      </p:cBhvr>
                                    </p:animEffect>
                                  </p:childTnLst>
                                </p:cTn>
                              </p:par>
                            </p:childTnLst>
                          </p:cTn>
                        </p:par>
                        <p:par>
                          <p:cTn id="26" fill="hold">
                            <p:stCondLst>
                              <p:cond delay="2000"/>
                            </p:stCondLst>
                            <p:childTnLst>
                              <p:par>
                                <p:cTn id="27" presetID="5" presetClass="entr" presetSubtype="10"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checkerboard(across)">
                                      <p:cBhvr>
                                        <p:cTn id="29" dur="500"/>
                                        <p:tgtEl>
                                          <p:spTgt spid="3"/>
                                        </p:tgtEl>
                                      </p:cBhvr>
                                    </p:animEffect>
                                  </p:childTnLst>
                                </p:cTn>
                              </p:par>
                            </p:childTnLst>
                          </p:cTn>
                        </p:par>
                        <p:par>
                          <p:cTn id="30" fill="hold">
                            <p:stCondLst>
                              <p:cond delay="2500"/>
                            </p:stCondLst>
                            <p:childTnLst>
                              <p:par>
                                <p:cTn id="31" presetID="5" presetClass="entr" presetSubtype="1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checkerboard(across)">
                                      <p:cBhvr>
                                        <p:cTn id="33" dur="500"/>
                                        <p:tgtEl>
                                          <p:spTgt spid="6"/>
                                        </p:tgtEl>
                                      </p:cBhvr>
                                    </p:animEffect>
                                  </p:childTnLst>
                                </p:cTn>
                              </p:par>
                            </p:childTnLst>
                          </p:cTn>
                        </p:par>
                        <p:par>
                          <p:cTn id="34" fill="hold">
                            <p:stCondLst>
                              <p:cond delay="3000"/>
                            </p:stCondLst>
                            <p:childTnLst>
                              <p:par>
                                <p:cTn id="35" presetID="5" presetClass="entr" presetSubtype="1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heckerboard(across)">
                                      <p:cBhvr>
                                        <p:cTn id="37" dur="500"/>
                                        <p:tgtEl>
                                          <p:spTgt spid="7"/>
                                        </p:tgtEl>
                                      </p:cBhvr>
                                    </p:animEffect>
                                  </p:childTnLst>
                                </p:cTn>
                              </p:par>
                            </p:childTnLst>
                          </p:cTn>
                        </p:par>
                        <p:par>
                          <p:cTn id="38" fill="hold">
                            <p:stCondLst>
                              <p:cond delay="3500"/>
                            </p:stCondLst>
                            <p:childTnLst>
                              <p:par>
                                <p:cTn id="39" presetID="5" presetClass="entr" presetSubtype="1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checkerboard(across)">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bldLvl="0" animBg="1"/>
      <p:bldP spid="3" grpId="0" bldLvl="0" animBg="1"/>
      <p:bldP spid="6" grpId="0" bldLvl="0" animBg="1"/>
      <p:bldP spid="7" grpId="0" bldLvl="0" animBg="1"/>
      <p:bldP spid="8" grpId="0" bldLvl="0" animBg="1"/>
      <p:bldP spid="9"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scene3d>
              <a:camera prst="orthographicFront"/>
              <a:lightRig rig="threePt" dir="t"/>
            </a:scene3d>
          </a:bodyPr>
          <a:lstStyle/>
          <a:p>
            <a:pPr marL="857250" indent="-857250" algn="ctr">
              <a:buClr>
                <a:srgbClr val="C00000"/>
              </a:buClr>
              <a:buFont typeface="+mj-lt"/>
              <a:buAutoNum type="romanUcPeriod"/>
            </a:pPr>
            <a:r>
              <a:rPr lang="en-US" sz="4800">
                <a:ln w="28575" cmpd="sng">
                  <a:solidFill>
                    <a:srgbClr val="FF0000"/>
                  </a:solidFill>
                  <a:prstDash val="solid"/>
                </a:ln>
                <a:gradFill>
                  <a:gsLst>
                    <a:gs pos="0">
                      <a:srgbClr val="FF0000"/>
                    </a:gs>
                    <a:gs pos="100000">
                      <a:srgbClr val="760303"/>
                    </a:gs>
                  </a:gsLst>
                  <a:lin ang="5400000" scaled="0"/>
                </a:gradFill>
                <a:effectLst>
                  <a:outerShdw blurRad="75057" dist="38100" dir="5400000" sy="-20000" rotWithShape="0">
                    <a:srgbClr val="FF0000">
                      <a:alpha val="25000"/>
                    </a:srgbClr>
                  </a:outerShdw>
                </a:effectLst>
              </a:rPr>
              <a:t>KHỔ GIẤY</a:t>
            </a:r>
          </a:p>
        </p:txBody>
      </p:sp>
      <p:sp>
        <p:nvSpPr>
          <p:cNvPr id="5" name="Text Box 4"/>
          <p:cNvSpPr txBox="1"/>
          <p:nvPr/>
        </p:nvSpPr>
        <p:spPr>
          <a:xfrm>
            <a:off x="2306320" y="1545590"/>
            <a:ext cx="7579360" cy="1198880"/>
          </a:xfrm>
          <a:prstGeom prst="rect">
            <a:avLst/>
          </a:prstGeom>
          <a:noFill/>
        </p:spPr>
        <p:txBody>
          <a:bodyPr wrap="square" rtlCol="0">
            <a:spAutoFit/>
          </a:bodyPr>
          <a:lstStyle/>
          <a:p>
            <a:r>
              <a:rPr lang="en-US" sz="2400">
                <a:highlight>
                  <a:srgbClr val="C0C0C0"/>
                </a:highlight>
              </a:rPr>
              <a:t>TCVN 7285 : 2003 (ISO 5457 : 1999)</a:t>
            </a:r>
            <a:r>
              <a:rPr lang="en-US" sz="2400" baseline="30000"/>
              <a:t>(1)</a:t>
            </a:r>
            <a:r>
              <a:rPr lang="en-US" sz="2400"/>
              <a:t> quy định khổ giấy của bản vẽ kĩ thuật, gồm các khổ giấy chính được trình bày trong bảng sau: </a:t>
            </a:r>
          </a:p>
        </p:txBody>
      </p:sp>
      <p:graphicFrame>
        <p:nvGraphicFramePr>
          <p:cNvPr id="7" name="Content Placeholder 6"/>
          <p:cNvGraphicFramePr>
            <a:graphicFrameLocks noGrp="1"/>
          </p:cNvGraphicFramePr>
          <p:nvPr>
            <p:ph idx="1"/>
          </p:nvPr>
        </p:nvGraphicFramePr>
        <p:xfrm>
          <a:off x="2183765" y="3152775"/>
          <a:ext cx="8005445" cy="1166495"/>
        </p:xfrm>
        <a:graphic>
          <a:graphicData uri="http://schemas.openxmlformats.org/drawingml/2006/table">
            <a:tbl>
              <a:tblPr firstRow="1" bandRow="1">
                <a:tableStyleId>{5940675A-B579-460E-94D1-54222C63F5DA}</a:tableStyleId>
              </a:tblPr>
              <a:tblGrid>
                <a:gridCol w="1382395">
                  <a:extLst>
                    <a:ext uri="{9D8B030D-6E8A-4147-A177-3AD203B41FA5}">
                      <a16:colId xmlns:a16="http://schemas.microsoft.com/office/drawing/2014/main" xmlns="" val="20000"/>
                    </a:ext>
                  </a:extLst>
                </a:gridCol>
                <a:gridCol w="1327150">
                  <a:extLst>
                    <a:ext uri="{9D8B030D-6E8A-4147-A177-3AD203B41FA5}">
                      <a16:colId xmlns:a16="http://schemas.microsoft.com/office/drawing/2014/main" xmlns="" val="20001"/>
                    </a:ext>
                  </a:extLst>
                </a:gridCol>
                <a:gridCol w="1354455">
                  <a:extLst>
                    <a:ext uri="{9D8B030D-6E8A-4147-A177-3AD203B41FA5}">
                      <a16:colId xmlns:a16="http://schemas.microsoft.com/office/drawing/2014/main" xmlns="" val="20002"/>
                    </a:ext>
                  </a:extLst>
                </a:gridCol>
                <a:gridCol w="1354455">
                  <a:extLst>
                    <a:ext uri="{9D8B030D-6E8A-4147-A177-3AD203B41FA5}">
                      <a16:colId xmlns:a16="http://schemas.microsoft.com/office/drawing/2014/main" xmlns="" val="20003"/>
                    </a:ext>
                  </a:extLst>
                </a:gridCol>
                <a:gridCol w="1355090">
                  <a:extLst>
                    <a:ext uri="{9D8B030D-6E8A-4147-A177-3AD203B41FA5}">
                      <a16:colId xmlns:a16="http://schemas.microsoft.com/office/drawing/2014/main" xmlns="" val="20004"/>
                    </a:ext>
                  </a:extLst>
                </a:gridCol>
                <a:gridCol w="1231900">
                  <a:extLst>
                    <a:ext uri="{9D8B030D-6E8A-4147-A177-3AD203B41FA5}">
                      <a16:colId xmlns:a16="http://schemas.microsoft.com/office/drawing/2014/main" xmlns="" val="20005"/>
                    </a:ext>
                  </a:extLst>
                </a:gridCol>
              </a:tblGrid>
              <a:tr h="556895">
                <a:tc>
                  <a:txBody>
                    <a:bodyPr/>
                    <a:lstStyle/>
                    <a:p>
                      <a:pPr indent="0">
                        <a:buNone/>
                      </a:pPr>
                      <a:r>
                        <a:rPr lang="en-US" sz="2000" b="0">
                          <a:solidFill>
                            <a:srgbClr val="FF0000"/>
                          </a:solidFill>
                          <a:latin typeface="Times New Roman" panose="02020603050405020304" charset="0"/>
                          <a:cs typeface="Times New Roman" panose="02020603050405020304" charset="0"/>
                        </a:rPr>
                        <a:t>Kí hiệu</a:t>
                      </a:r>
                      <a:endParaRPr lang="en-US" sz="2000" b="0">
                        <a:solidFill>
                          <a:srgbClr val="FF0000"/>
                        </a:solidFill>
                        <a:latin typeface="Times New Roman" panose="02020603050405020304" charset="0"/>
                        <a:ea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0">
                          <a:latin typeface="Times New Roman" panose="02020603050405020304" charset="0"/>
                          <a:cs typeface="Times New Roman" panose="02020603050405020304" charset="0"/>
                        </a:rPr>
                        <a:t>A0</a:t>
                      </a:r>
                      <a:endParaRPr lang="en-US" sz="2000" b="0">
                        <a:latin typeface="Times New Roman" panose="02020603050405020304" charset="0"/>
                        <a:ea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0">
                          <a:latin typeface="Times New Roman" panose="02020603050405020304" charset="0"/>
                          <a:cs typeface="Times New Roman" panose="02020603050405020304" charset="0"/>
                        </a:rPr>
                        <a:t>A1</a:t>
                      </a:r>
                      <a:endParaRPr lang="en-US" sz="2000" b="0">
                        <a:latin typeface="Times New Roman" panose="02020603050405020304" charset="0"/>
                        <a:ea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0">
                          <a:latin typeface="Times New Roman" panose="02020603050405020304" charset="0"/>
                          <a:cs typeface="Times New Roman" panose="02020603050405020304" charset="0"/>
                        </a:rPr>
                        <a:t>A2</a:t>
                      </a:r>
                      <a:endParaRPr lang="en-US" sz="2000" b="0">
                        <a:latin typeface="Times New Roman" panose="02020603050405020304" charset="0"/>
                        <a:ea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0">
                          <a:latin typeface="Times New Roman" panose="02020603050405020304" charset="0"/>
                          <a:cs typeface="Times New Roman" panose="02020603050405020304" charset="0"/>
                        </a:rPr>
                        <a:t>A3</a:t>
                      </a:r>
                      <a:endParaRPr lang="en-US" sz="2000" b="0">
                        <a:latin typeface="Times New Roman" panose="02020603050405020304" charset="0"/>
                        <a:ea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0">
                          <a:latin typeface="Times New Roman" panose="02020603050405020304" charset="0"/>
                          <a:cs typeface="Times New Roman" panose="02020603050405020304" charset="0"/>
                        </a:rPr>
                        <a:t>A4</a:t>
                      </a:r>
                      <a:endParaRPr lang="en-US" sz="2000" b="0">
                        <a:latin typeface="Times New Roman" panose="02020603050405020304" charset="0"/>
                        <a:ea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56895">
                <a:tc>
                  <a:txBody>
                    <a:bodyPr/>
                    <a:lstStyle/>
                    <a:p>
                      <a:pPr indent="0">
                        <a:buNone/>
                      </a:pPr>
                      <a:r>
                        <a:rPr lang="en-US" sz="2000" b="0">
                          <a:solidFill>
                            <a:srgbClr val="205968"/>
                          </a:solidFill>
                          <a:latin typeface="Times New Roman" panose="02020603050405020304" charset="0"/>
                          <a:cs typeface="Times New Roman" panose="02020603050405020304" charset="0"/>
                        </a:rPr>
                        <a:t>Kích Thước(mm)</a:t>
                      </a:r>
                      <a:endParaRPr lang="en-US" sz="2000" b="0">
                        <a:solidFill>
                          <a:srgbClr val="205968"/>
                        </a:solidFill>
                        <a:latin typeface="Times New Roman" panose="02020603050405020304" charset="0"/>
                        <a:ea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0">
                          <a:latin typeface="Times New Roman" panose="02020603050405020304" charset="0"/>
                          <a:cs typeface="Times New Roman" panose="02020603050405020304" charset="0"/>
                        </a:rPr>
                        <a:t>1189 x 841</a:t>
                      </a:r>
                      <a:endParaRPr lang="en-US" sz="2000" b="0">
                        <a:latin typeface="Times New Roman" panose="02020603050405020304" charset="0"/>
                        <a:ea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0">
                          <a:latin typeface="Times New Roman" panose="02020603050405020304" charset="0"/>
                          <a:cs typeface="Times New Roman" panose="02020603050405020304" charset="0"/>
                        </a:rPr>
                        <a:t>841 x 594</a:t>
                      </a:r>
                      <a:endParaRPr lang="en-US" sz="2000" b="0">
                        <a:latin typeface="Times New Roman" panose="02020603050405020304" charset="0"/>
                        <a:ea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0">
                          <a:latin typeface="Times New Roman" panose="02020603050405020304" charset="0"/>
                          <a:cs typeface="Times New Roman" panose="02020603050405020304" charset="0"/>
                        </a:rPr>
                        <a:t>594 x 420</a:t>
                      </a:r>
                      <a:endParaRPr lang="en-US" sz="2000" b="0">
                        <a:latin typeface="Times New Roman" panose="02020603050405020304" charset="0"/>
                        <a:ea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0">
                          <a:latin typeface="Times New Roman" panose="02020603050405020304" charset="0"/>
                          <a:cs typeface="Times New Roman" panose="02020603050405020304" charset="0"/>
                        </a:rPr>
                        <a:t>420 x 297</a:t>
                      </a:r>
                      <a:endParaRPr lang="en-US" sz="2000" b="0">
                        <a:latin typeface="Times New Roman" panose="02020603050405020304" charset="0"/>
                        <a:ea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0">
                          <a:latin typeface="Times New Roman" panose="02020603050405020304" charset="0"/>
                          <a:cs typeface="Times New Roman" panose="02020603050405020304" charset="0"/>
                        </a:rPr>
                        <a:t>297 x 210</a:t>
                      </a:r>
                      <a:endParaRPr lang="en-US" sz="2000" b="0">
                        <a:latin typeface="Times New Roman" panose="02020603050405020304" charset="0"/>
                        <a:ea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8" name="Text Box 7"/>
          <p:cNvSpPr txBox="1"/>
          <p:nvPr/>
        </p:nvSpPr>
        <p:spPr>
          <a:xfrm>
            <a:off x="4679315" y="4911725"/>
            <a:ext cx="5509895" cy="1198880"/>
          </a:xfrm>
          <a:prstGeom prst="rect">
            <a:avLst/>
          </a:prstGeom>
          <a:noFill/>
        </p:spPr>
        <p:txBody>
          <a:bodyPr wrap="square" rtlCol="0">
            <a:spAutoFit/>
          </a:bodyPr>
          <a:lstStyle/>
          <a:p>
            <a:pPr algn="r"/>
            <a:r>
              <a:rPr lang="en-US"/>
              <a:t>(1) TCVN: Tiêu chuẩn Việt Nam</a:t>
            </a:r>
          </a:p>
          <a:p>
            <a:pPr algn="r"/>
            <a:r>
              <a:rPr lang="en-US"/>
              <a:t>7285: Số đăng kí của tiêu chuẩn</a:t>
            </a:r>
          </a:p>
          <a:p>
            <a:pPr algn="r"/>
            <a:r>
              <a:rPr lang="en-US"/>
              <a:t>2003: Năm ban hành tiêu chuẩn</a:t>
            </a:r>
          </a:p>
          <a:p>
            <a:pPr algn="r"/>
            <a:r>
              <a:rPr lang="en-US"/>
              <a:t>(Chuyển đổi từ tiêu chuẩn Quốc tế ISO 5457 : 1999)</a:t>
            </a:r>
          </a:p>
        </p:txBody>
      </p:sp>
      <p:sp>
        <p:nvSpPr>
          <p:cNvPr id="2" name="Action Button: Home 1">
            <a:hlinkClick r:id="rId3" action="ppaction://hlinksldjump"/>
          </p:cNvPr>
          <p:cNvSpPr/>
          <p:nvPr/>
        </p:nvSpPr>
        <p:spPr>
          <a:xfrm>
            <a:off x="371475" y="5436870"/>
            <a:ext cx="1256665" cy="1008380"/>
          </a:xfrm>
          <a:prstGeom prst="actionButtonHom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1" presetClass="entr" presetSubtype="0"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3000"/>
                            </p:stCondLst>
                            <p:childTnLst>
                              <p:par>
                                <p:cTn id="12" presetID="1" presetClass="entr" presetSubtype="0" fill="hold" nodeType="afterEffect">
                                  <p:stCondLst>
                                    <p:cond delay="1000"/>
                                  </p:stCondLst>
                                  <p:childTnLst>
                                    <p:set>
                                      <p:cBhvr>
                                        <p:cTn id="13" dur="1" fill="hold">
                                          <p:stCondLst>
                                            <p:cond delay="0"/>
                                          </p:stCondLst>
                                        </p:cTn>
                                        <p:tgtEl>
                                          <p:spTgt spid="7"/>
                                        </p:tgtEl>
                                        <p:attrNameLst>
                                          <p:attrName>style.visibility</p:attrName>
                                        </p:attrNameLst>
                                      </p:cBhvr>
                                      <p:to>
                                        <p:strVal val="visible"/>
                                      </p:to>
                                    </p:set>
                                  </p:childTnLst>
                                </p:cTn>
                              </p:par>
                            </p:childTnLst>
                          </p:cTn>
                        </p:par>
                        <p:par>
                          <p:cTn id="14" fill="hold">
                            <p:stCondLst>
                              <p:cond delay="4000"/>
                            </p:stCondLst>
                            <p:childTnLst>
                              <p:par>
                                <p:cTn id="15" presetID="1" presetClass="entr" presetSubtype="0" fill="hold" grpId="0" nodeType="afterEffect">
                                  <p:stCondLst>
                                    <p:cond delay="100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Box 3"/>
          <p:cNvSpPr txBox="1"/>
          <p:nvPr/>
        </p:nvSpPr>
        <p:spPr>
          <a:xfrm>
            <a:off x="530225" y="422275"/>
            <a:ext cx="10477500" cy="829945"/>
          </a:xfrm>
          <a:prstGeom prst="rect">
            <a:avLst/>
          </a:prstGeom>
          <a:noFill/>
        </p:spPr>
        <p:txBody>
          <a:bodyPr wrap="square" rtlCol="0">
            <a:spAutoFit/>
          </a:bodyPr>
          <a:lstStyle/>
          <a:p>
            <a:r>
              <a:rPr lang="en-US" sz="2400"/>
              <a:t>Các khổ giấy chính được lập ra từ khổ giấy </a:t>
            </a:r>
            <a:r>
              <a:rPr lang="en-US" sz="2400">
                <a:highlight>
                  <a:srgbClr val="FF0000"/>
                </a:highlight>
              </a:rPr>
              <a:t>A0</a:t>
            </a:r>
          </a:p>
          <a:p>
            <a:r>
              <a:rPr lang="en-US" sz="2400"/>
              <a:t>Mỗi bản vẽ có </a:t>
            </a:r>
            <a:r>
              <a:rPr lang="en-US" sz="2400">
                <a:highlight>
                  <a:srgbClr val="FF0000"/>
                </a:highlight>
              </a:rPr>
              <a:t>khung vẽ</a:t>
            </a:r>
            <a:r>
              <a:rPr lang="en-US" sz="2400"/>
              <a:t> và </a:t>
            </a:r>
            <a:r>
              <a:rPr lang="en-US" sz="2400">
                <a:highlight>
                  <a:srgbClr val="FF0000"/>
                </a:highlight>
              </a:rPr>
              <a:t>khung tên</a:t>
            </a:r>
            <a:r>
              <a:rPr lang="en-US" sz="2400"/>
              <a:t>. Khung tên được đặt ở góc phải dưới bản vẽ</a:t>
            </a:r>
          </a:p>
        </p:txBody>
      </p:sp>
      <p:pic>
        <p:nvPicPr>
          <p:cNvPr id="16"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5620" y="1447165"/>
            <a:ext cx="7966075" cy="3964305"/>
          </a:xfrm>
          <a:prstGeom prst="rect">
            <a:avLst/>
          </a:prstGeom>
        </p:spPr>
      </p:pic>
      <p:sp>
        <p:nvSpPr>
          <p:cNvPr id="2" name="Action Button: Home 1">
            <a:hlinkClick r:id="rId4" action="ppaction://hlinksldjump"/>
          </p:cNvPr>
          <p:cNvSpPr/>
          <p:nvPr/>
        </p:nvSpPr>
        <p:spPr>
          <a:xfrm>
            <a:off x="371475" y="5436870"/>
            <a:ext cx="1256665" cy="1008380"/>
          </a:xfrm>
          <a:prstGeom prst="actionButtonHom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9" presetClass="entr" presetSubtype="0" fill="hold" nodeType="afterEffect">
                                  <p:stCondLst>
                                    <p:cond delay="0"/>
                                  </p:stCondLst>
                                  <p:childTnLst>
                                    <p:set>
                                      <p:cBhvr>
                                        <p:cTn id="9" dur="2000" fill="hold">
                                          <p:stCondLst>
                                            <p:cond delay="0"/>
                                          </p:stCondLst>
                                        </p:cTn>
                                        <p:tgtEl>
                                          <p:spTgt spid="16"/>
                                        </p:tgtEl>
                                        <p:attrNameLst>
                                          <p:attrName>style.visibility</p:attrName>
                                        </p:attrNameLst>
                                      </p:cBhvr>
                                      <p:to>
                                        <p:strVal val="visible"/>
                                      </p:to>
                                    </p:set>
                                    <p:animEffect transition="in" filter="dissolve">
                                      <p:cBhvr>
                                        <p:cTn id="1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99390"/>
            <a:ext cx="10515600" cy="1325563"/>
          </a:xfrm>
          <a:effectLst>
            <a:innerShdw blurRad="63500" dist="50800" dir="18900000">
              <a:prstClr val="black">
                <a:alpha val="50000"/>
              </a:prstClr>
            </a:innerShdw>
          </a:effectLst>
        </p:spPr>
        <p:txBody>
          <a:bodyPr>
            <a:scene3d>
              <a:camera prst="orthographicFront"/>
              <a:lightRig rig="threePt" dir="t"/>
            </a:scene3d>
          </a:bodyPr>
          <a:lstStyle/>
          <a:p>
            <a:pPr marL="857250" indent="-857250" algn="ctr">
              <a:buClr>
                <a:srgbClr val="4472C4"/>
              </a:buClr>
              <a:buFont typeface="+mj-lt"/>
              <a:buAutoNum type="romanUcPeriod" startAt="2"/>
            </a:pPr>
            <a:r>
              <a:rPr lang="en-US">
                <a:ln w="28575" cmpd="thickThin">
                  <a:solidFill>
                    <a:schemeClr val="accent1">
                      <a:shade val="50000"/>
                    </a:schemeClr>
                  </a:solidFill>
                  <a:prstDash val="solid"/>
                </a:ln>
                <a:gradFill>
                  <a:gsLst>
                    <a:gs pos="0">
                      <a:schemeClr val="accent5">
                        <a:lumMod val="50000"/>
                      </a:schemeClr>
                    </a:gs>
                    <a:gs pos="50000">
                      <a:schemeClr val="accent5"/>
                    </a:gs>
                    <a:gs pos="100000">
                      <a:schemeClr val="accent5">
                        <a:lumMod val="60000"/>
                        <a:lumOff val="40000"/>
                      </a:schemeClr>
                    </a:gs>
                  </a:gsLst>
                  <a:lin ang="4920000"/>
                </a:gradFill>
                <a:effectLst>
                  <a:glow rad="228600">
                    <a:schemeClr val="accent4">
                      <a:satMod val="175000"/>
                      <a:alpha val="40000"/>
                    </a:schemeClr>
                  </a:glow>
                  <a:reflection blurRad="6350" stA="53000" endA="300" endPos="35500" dir="5400000" sy="-90000" algn="bl" rotWithShape="0"/>
                </a:effectLst>
              </a:rPr>
              <a:t>TỈ LỆ</a:t>
            </a:r>
          </a:p>
        </p:txBody>
      </p:sp>
      <p:sp>
        <p:nvSpPr>
          <p:cNvPr id="4" name="Text Box 3"/>
          <p:cNvSpPr txBox="1"/>
          <p:nvPr/>
        </p:nvSpPr>
        <p:spPr>
          <a:xfrm>
            <a:off x="412115" y="1388110"/>
            <a:ext cx="7000875" cy="1198880"/>
          </a:xfrm>
          <a:prstGeom prst="rect">
            <a:avLst/>
          </a:prstGeom>
          <a:noFill/>
        </p:spPr>
        <p:txBody>
          <a:bodyPr wrap="square" rtlCol="0">
            <a:spAutoFit/>
          </a:bodyPr>
          <a:lstStyle/>
          <a:p>
            <a:r>
              <a:rPr lang="en-US" sz="2400" i="1">
                <a:solidFill>
                  <a:srgbClr val="FF0000"/>
                </a:solidFill>
              </a:rPr>
              <a:t>Tỉ lệ</a:t>
            </a:r>
            <a:r>
              <a:rPr lang="en-US" sz="2400"/>
              <a:t> là tỉ số giữa kích thước đo được trên hình biểu diển của vật thể và kích thước thực tương ứng trên vật thể đó</a:t>
            </a:r>
          </a:p>
        </p:txBody>
      </p:sp>
      <p:sp>
        <p:nvSpPr>
          <p:cNvPr id="5" name="Text Box 4"/>
          <p:cNvSpPr txBox="1"/>
          <p:nvPr/>
        </p:nvSpPr>
        <p:spPr>
          <a:xfrm>
            <a:off x="412115" y="2586990"/>
            <a:ext cx="6127115" cy="829945"/>
          </a:xfrm>
          <a:prstGeom prst="rect">
            <a:avLst/>
          </a:prstGeom>
          <a:noFill/>
        </p:spPr>
        <p:txBody>
          <a:bodyPr wrap="square" rtlCol="0">
            <a:spAutoFit/>
          </a:bodyPr>
          <a:lstStyle/>
          <a:p>
            <a:r>
              <a:rPr lang="en-US" sz="2400"/>
              <a:t>TCVN 7286: 2003 ( ISO 5455 : 1971 ) quy định tỉ lệ dùng trên các bản vẽ kĩ thuật như sau:</a:t>
            </a:r>
          </a:p>
        </p:txBody>
      </p:sp>
      <p:sp>
        <p:nvSpPr>
          <p:cNvPr id="6" name="Text Box 5"/>
          <p:cNvSpPr txBox="1"/>
          <p:nvPr/>
        </p:nvSpPr>
        <p:spPr>
          <a:xfrm>
            <a:off x="714375" y="3484245"/>
            <a:ext cx="8395970" cy="1938020"/>
          </a:xfrm>
          <a:prstGeom prst="rect">
            <a:avLst/>
          </a:prstGeom>
          <a:noFill/>
        </p:spPr>
        <p:txBody>
          <a:bodyPr wrap="square" rtlCol="0">
            <a:spAutoFit/>
          </a:bodyPr>
          <a:lstStyle/>
          <a:p>
            <a:r>
              <a:rPr lang="en-US" sz="2400"/>
              <a:t>- </a:t>
            </a:r>
            <a:r>
              <a:rPr lang="en-US" sz="2400" u="sng"/>
              <a:t>Tỉ lệ thu nhỏ</a:t>
            </a:r>
            <a:r>
              <a:rPr lang="en-US" sz="2400"/>
              <a:t>:              1:2                              1:5                                                            			1:20...                      </a:t>
            </a:r>
          </a:p>
          <a:p>
            <a:r>
              <a:rPr lang="en-US" sz="2400"/>
              <a:t>- </a:t>
            </a:r>
            <a:r>
              <a:rPr lang="en-US" sz="2400" u="sng"/>
              <a:t>Tỉ lệ nguyên hình</a:t>
            </a:r>
            <a:r>
              <a:rPr lang="en-US" sz="2400"/>
              <a:t>:      1:1</a:t>
            </a:r>
          </a:p>
          <a:p>
            <a:r>
              <a:rPr lang="en-US" sz="2400"/>
              <a:t>- </a:t>
            </a:r>
            <a:r>
              <a:rPr lang="en-US" sz="2400" u="sng"/>
              <a:t>Tỉ lệ phóng to</a:t>
            </a:r>
            <a:r>
              <a:rPr lang="en-US" sz="2400"/>
              <a:t>:            2:1                              5:1                     </a:t>
            </a:r>
          </a:p>
          <a:p>
            <a:r>
              <a:rPr lang="en-US" sz="2400"/>
              <a:t>			20:1...</a:t>
            </a:r>
          </a:p>
        </p:txBody>
      </p:sp>
      <p:sp>
        <p:nvSpPr>
          <p:cNvPr id="7" name="Text Box 6"/>
          <p:cNvSpPr txBox="1"/>
          <p:nvPr/>
        </p:nvSpPr>
        <p:spPr>
          <a:xfrm>
            <a:off x="412115" y="5489575"/>
            <a:ext cx="5619115" cy="829945"/>
          </a:xfrm>
          <a:prstGeom prst="rect">
            <a:avLst/>
          </a:prstGeom>
          <a:noFill/>
        </p:spPr>
        <p:txBody>
          <a:bodyPr wrap="square" rtlCol="0">
            <a:spAutoFit/>
          </a:bodyPr>
          <a:lstStyle/>
          <a:p>
            <a:r>
              <a:rPr lang="en-US" sz="2400"/>
              <a:t>Tùy theo kích thước của vật thể được biểu diển và khổ giấy vẽ mà chọn tỉ lệ thích hợp.</a:t>
            </a:r>
          </a:p>
        </p:txBody>
      </p:sp>
      <p:sp>
        <p:nvSpPr>
          <p:cNvPr id="3" name="Action Button: Home 2">
            <a:hlinkClick r:id="rId3" action="ppaction://hlinksldjump"/>
          </p:cNvPr>
          <p:cNvSpPr/>
          <p:nvPr/>
        </p:nvSpPr>
        <p:spPr>
          <a:xfrm>
            <a:off x="10469245" y="5489575"/>
            <a:ext cx="1256665" cy="1008380"/>
          </a:xfrm>
          <a:prstGeom prst="actionButtonHom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500"/>
                                  </p:stCondLst>
                                  <p:childTnLst>
                                    <p:set>
                                      <p:cBhvr>
                                        <p:cTn id="10" dur="1" fill="hold">
                                          <p:stCondLst>
                                            <p:cond delay="0"/>
                                          </p:stCondLst>
                                        </p:cTn>
                                        <p:tgtEl>
                                          <p:spTgt spid="4"/>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grpId="0" nodeType="afterEffect">
                                  <p:stCondLst>
                                    <p:cond delay="500"/>
                                  </p:stCondLst>
                                  <p:childTnLst>
                                    <p:set>
                                      <p:cBhvr>
                                        <p:cTn id="13" dur="1" fill="hold">
                                          <p:stCondLst>
                                            <p:cond delay="0"/>
                                          </p:stCondLst>
                                        </p:cTn>
                                        <p:tgtEl>
                                          <p:spTgt spid="5"/>
                                        </p:tgtEl>
                                        <p:attrNameLst>
                                          <p:attrName>style.visibility</p:attrName>
                                        </p:attrNameLst>
                                      </p:cBhvr>
                                      <p:to>
                                        <p:strVal val="visible"/>
                                      </p:to>
                                    </p:set>
                                  </p:childTnLst>
                                </p:cTn>
                              </p:par>
                            </p:childTnLst>
                          </p:cTn>
                        </p:par>
                        <p:par>
                          <p:cTn id="14" fill="hold">
                            <p:stCondLst>
                              <p:cond delay="1500"/>
                            </p:stCondLst>
                            <p:childTnLst>
                              <p:par>
                                <p:cTn id="15" presetID="1" presetClass="entr" presetSubtype="0" fill="hold" grpId="0" nodeType="afterEffect">
                                  <p:stCondLst>
                                    <p:cond delay="500"/>
                                  </p:stCondLst>
                                  <p:childTnLst>
                                    <p:set>
                                      <p:cBhvr>
                                        <p:cTn id="16" dur="1" fill="hold">
                                          <p:stCondLst>
                                            <p:cond delay="0"/>
                                          </p:stCondLst>
                                        </p:cTn>
                                        <p:tgtEl>
                                          <p:spTgt spid="6"/>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grpId="0" nodeType="afterEffect">
                                  <p:stCondLst>
                                    <p:cond delay="50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3" descr="ty le trong kien truc noi that 2"/>
          <p:cNvPicPr>
            <a:picLocks noChangeAspect="1"/>
          </p:cNvPicPr>
          <p:nvPr/>
        </p:nvPicPr>
        <p:blipFill>
          <a:blip r:embed="rId3"/>
          <a:stretch>
            <a:fillRect/>
          </a:stretch>
        </p:blipFill>
        <p:spPr>
          <a:xfrm>
            <a:off x="1397635" y="3561715"/>
            <a:ext cx="9328150" cy="2990850"/>
          </a:xfrm>
          <a:prstGeom prst="rect">
            <a:avLst/>
          </a:prstGeom>
        </p:spPr>
      </p:pic>
      <p:sp>
        <p:nvSpPr>
          <p:cNvPr id="5" name="Text Box 4"/>
          <p:cNvSpPr txBox="1"/>
          <p:nvPr/>
        </p:nvSpPr>
        <p:spPr>
          <a:xfrm>
            <a:off x="698500" y="387985"/>
            <a:ext cx="10715625" cy="3046095"/>
          </a:xfrm>
          <a:prstGeom prst="rect">
            <a:avLst/>
          </a:prstGeom>
          <a:noFill/>
        </p:spPr>
        <p:txBody>
          <a:bodyPr wrap="square" rtlCol="0">
            <a:spAutoFit/>
          </a:bodyPr>
          <a:lstStyle/>
          <a:p>
            <a:r>
              <a:rPr lang="en-US" sz="2400"/>
              <a:t>Một số tỉ lệ dành cho các vật thể:</a:t>
            </a:r>
          </a:p>
          <a:p>
            <a:pPr marL="342900" indent="-342900">
              <a:buFont typeface="Arial" panose="020B0604020202020204" pitchFamily="34" charset="0"/>
              <a:buChar char="•"/>
            </a:pPr>
            <a:r>
              <a:rPr lang="en-US" sz="2400" i="1"/>
              <a:t>1:5 đến 1:1</a:t>
            </a:r>
            <a:r>
              <a:rPr lang="en-US" sz="2400"/>
              <a:t>: các chi tiết kỹ thuật, vật liệu</a:t>
            </a:r>
          </a:p>
          <a:p>
            <a:pPr marL="342900" indent="-342900">
              <a:buFont typeface="Arial" panose="020B0604020202020204" pitchFamily="34" charset="0"/>
              <a:buChar char="•"/>
            </a:pPr>
            <a:r>
              <a:rPr lang="en-US" sz="2400" i="1"/>
              <a:t>1:20 đến 1:10</a:t>
            </a:r>
            <a:r>
              <a:rPr lang="en-US" sz="2400"/>
              <a:t>: đồ nội thất</a:t>
            </a:r>
          </a:p>
          <a:p>
            <a:pPr marL="342900" indent="-342900">
              <a:buFont typeface="Arial" panose="020B0604020202020204" pitchFamily="34" charset="0"/>
              <a:buChar char="•"/>
            </a:pPr>
            <a:r>
              <a:rPr lang="en-US" sz="2400" i="1"/>
              <a:t>1:75 đến 1:25</a:t>
            </a:r>
            <a:r>
              <a:rPr lang="en-US" sz="2400"/>
              <a:t>: kết cấu, bố cục và sự liên hệ giữa các tầng</a:t>
            </a:r>
          </a:p>
          <a:p>
            <a:pPr marL="342900" indent="-342900">
              <a:buFont typeface="Arial" panose="020B0604020202020204" pitchFamily="34" charset="0"/>
              <a:buChar char="•"/>
            </a:pPr>
            <a:r>
              <a:rPr lang="en-US" sz="2400" i="1"/>
              <a:t>1:150 đến 1:100</a:t>
            </a:r>
            <a:r>
              <a:rPr lang="en-US" sz="2400"/>
              <a:t>: các tác phẩm và các công trình nhỏ</a:t>
            </a:r>
          </a:p>
          <a:p>
            <a:pPr marL="342900" indent="-342900">
              <a:buFont typeface="Arial" panose="020B0604020202020204" pitchFamily="34" charset="0"/>
              <a:buChar char="•"/>
            </a:pPr>
            <a:r>
              <a:rPr lang="en-US" sz="2400" i="1"/>
              <a:t>1:250 đến 1:200</a:t>
            </a:r>
            <a:r>
              <a:rPr lang="en-US" sz="2400"/>
              <a:t>: thành phần không gian và bố cục</a:t>
            </a:r>
          </a:p>
          <a:p>
            <a:pPr marL="342900" indent="-342900">
              <a:buFont typeface="Arial" panose="020B0604020202020204" pitchFamily="34" charset="0"/>
              <a:buChar char="•"/>
            </a:pPr>
            <a:r>
              <a:rPr lang="en-US" sz="2400" i="1"/>
              <a:t>1:1000 đến 1:500</a:t>
            </a:r>
            <a:r>
              <a:rPr lang="en-US" sz="2400"/>
              <a:t>: các khu đất khi phóng to, một khối hay một khu phố</a:t>
            </a:r>
          </a:p>
          <a:p>
            <a:pPr marL="342900" indent="-342900">
              <a:buFont typeface="Arial" panose="020B0604020202020204" pitchFamily="34" charset="0"/>
              <a:buChar char="•"/>
            </a:pPr>
            <a:r>
              <a:rPr lang="en-US" sz="2400" i="1"/>
              <a:t>1:50.000 đến 1:2000</a:t>
            </a:r>
            <a:r>
              <a:rPr lang="en-US" sz="2400"/>
              <a:t>: bản đồ, bản đồ đô thị, vùng hay thậm chí là các thị trấn nhỏ</a:t>
            </a:r>
          </a:p>
        </p:txBody>
      </p:sp>
      <p:sp>
        <p:nvSpPr>
          <p:cNvPr id="2" name="Action Button: Home 1">
            <a:hlinkClick r:id="rId4" action="ppaction://hlinksldjump"/>
          </p:cNvPr>
          <p:cNvSpPr/>
          <p:nvPr/>
        </p:nvSpPr>
        <p:spPr>
          <a:xfrm>
            <a:off x="10841990" y="5544185"/>
            <a:ext cx="1256665" cy="1008380"/>
          </a:xfrm>
          <a:prstGeom prst="actionButtonHom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8" presetClass="entr" presetSubtype="16"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29205" y="635635"/>
            <a:ext cx="7133590" cy="1325880"/>
          </a:xfrm>
        </p:spPr>
        <p:txBody>
          <a:bodyPr/>
          <a:lstStyle/>
          <a:p>
            <a:pPr marL="857250" indent="-857250" algn="ctr">
              <a:buFont typeface="+mj-lt"/>
              <a:buAutoNum type="romanUcPeriod" startAt="3"/>
            </a:pPr>
            <a:r>
              <a:rPr lang="en-US">
                <a:ln w="28575" cmpd="sng">
                  <a:solidFill>
                    <a:srgbClr val="FFC000"/>
                  </a:solidFill>
                  <a:prstDash val="solid"/>
                </a:ln>
                <a:gradFill>
                  <a:gsLst>
                    <a:gs pos="0">
                      <a:srgbClr val="FFFF00"/>
                    </a:gs>
                    <a:gs pos="100000">
                      <a:srgbClr val="832B2B"/>
                    </a:gs>
                  </a:gsLst>
                  <a:lin ang="4920000" scaled="0"/>
                </a:gradFill>
                <a:effectLst>
                  <a:glow rad="228600">
                    <a:schemeClr val="accent6">
                      <a:satMod val="175000"/>
                      <a:alpha val="40000"/>
                    </a:schemeClr>
                  </a:glow>
                  <a:outerShdw blurRad="60007" dist="200025" dir="15000000" sy="30000" kx="-1800000" algn="bl" rotWithShape="0">
                    <a:prstClr val="black">
                      <a:alpha val="32000"/>
                    </a:prstClr>
                  </a:outerShdw>
                </a:effectLst>
              </a:rPr>
              <a:t>NÉT VẼ</a:t>
            </a:r>
          </a:p>
        </p:txBody>
      </p:sp>
      <p:sp>
        <p:nvSpPr>
          <p:cNvPr id="3" name="Text Box 2"/>
          <p:cNvSpPr txBox="1"/>
          <p:nvPr/>
        </p:nvSpPr>
        <p:spPr>
          <a:xfrm>
            <a:off x="1206500" y="2357120"/>
            <a:ext cx="9206865" cy="829945"/>
          </a:xfrm>
          <a:prstGeom prst="rect">
            <a:avLst/>
          </a:prstGeom>
          <a:noFill/>
        </p:spPr>
        <p:txBody>
          <a:bodyPr wrap="square" rtlCol="0">
            <a:spAutoFit/>
          </a:bodyPr>
          <a:lstStyle/>
          <a:p>
            <a:r>
              <a:rPr lang="en-US" sz="2400"/>
              <a:t>Theo TCVN 8 – 20 : 2002 (ISO 128 – 20 : 1996) quy định tên gọi, hình dạng, chiều rộng và ứng dụng của các nét vẽ</a:t>
            </a:r>
          </a:p>
        </p:txBody>
      </p:sp>
      <p:sp>
        <p:nvSpPr>
          <p:cNvPr id="4" name="Action Button: Home 3">
            <a:hlinkClick r:id="rId3" action="ppaction://hlinksldjump"/>
          </p:cNvPr>
          <p:cNvSpPr/>
          <p:nvPr/>
        </p:nvSpPr>
        <p:spPr>
          <a:xfrm>
            <a:off x="371475" y="5436870"/>
            <a:ext cx="1256665" cy="1008380"/>
          </a:xfrm>
          <a:prstGeom prst="actionButtonHom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50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Box 2"/>
          <p:cNvSpPr txBox="1"/>
          <p:nvPr/>
        </p:nvSpPr>
        <p:spPr>
          <a:xfrm>
            <a:off x="475615" y="245745"/>
            <a:ext cx="5224145" cy="460375"/>
          </a:xfrm>
          <a:prstGeom prst="rect">
            <a:avLst/>
          </a:prstGeom>
          <a:noFill/>
        </p:spPr>
        <p:txBody>
          <a:bodyPr wrap="square" rtlCol="0">
            <a:spAutoFit/>
          </a:bodyPr>
          <a:lstStyle/>
          <a:p>
            <a:pPr marL="342900" indent="-342900">
              <a:buFont typeface="+mj-lt"/>
              <a:buAutoNum type="arabicPeriod"/>
            </a:pPr>
            <a:r>
              <a:rPr lang="en-US" sz="2400" b="1"/>
              <a:t>Các loại nét vẽ</a:t>
            </a:r>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615" y="706120"/>
            <a:ext cx="7498715" cy="5932170"/>
          </a:xfrm>
          <a:prstGeom prst="rect">
            <a:avLst/>
          </a:prstGeom>
        </p:spPr>
      </p:pic>
      <p:sp>
        <p:nvSpPr>
          <p:cNvPr id="8" name="Text Box 7"/>
          <p:cNvSpPr txBox="1"/>
          <p:nvPr/>
        </p:nvSpPr>
        <p:spPr>
          <a:xfrm>
            <a:off x="8260080" y="245745"/>
            <a:ext cx="3715385" cy="460375"/>
          </a:xfrm>
          <a:prstGeom prst="rect">
            <a:avLst/>
          </a:prstGeom>
          <a:noFill/>
        </p:spPr>
        <p:txBody>
          <a:bodyPr wrap="square" rtlCol="0">
            <a:spAutoFit/>
          </a:bodyPr>
          <a:lstStyle/>
          <a:p>
            <a:r>
              <a:rPr lang="en-US" sz="2400" b="1"/>
              <a:t>2.  Chiều rộng của nét vẽ</a:t>
            </a:r>
          </a:p>
        </p:txBody>
      </p:sp>
      <p:sp>
        <p:nvSpPr>
          <p:cNvPr id="9" name="Text Box 8"/>
          <p:cNvSpPr txBox="1"/>
          <p:nvPr/>
        </p:nvSpPr>
        <p:spPr>
          <a:xfrm>
            <a:off x="7889875" y="960120"/>
            <a:ext cx="4127500" cy="3046095"/>
          </a:xfrm>
          <a:prstGeom prst="rect">
            <a:avLst/>
          </a:prstGeom>
          <a:noFill/>
        </p:spPr>
        <p:txBody>
          <a:bodyPr wrap="square" rtlCol="0">
            <a:spAutoFit/>
          </a:bodyPr>
          <a:lstStyle/>
          <a:p>
            <a:pPr marL="342900" indent="-342900">
              <a:buFont typeface="Arial" panose="020B0604020202020204" pitchFamily="34" charset="0"/>
              <a:buChar char="•"/>
            </a:pPr>
            <a:r>
              <a:rPr lang="en-US" sz="2400"/>
              <a:t>Chiều rộng nét vẽ (d) được chọn trong dãy kích thước: </a:t>
            </a:r>
          </a:p>
          <a:p>
            <a:pPr indent="0">
              <a:buFont typeface="Arial" panose="020B0604020202020204" pitchFamily="34" charset="0"/>
              <a:buNone/>
            </a:pPr>
            <a:r>
              <a:rPr lang="en-US" sz="2400"/>
              <a:t>0,13 ; 0,18 ; 0,25 ; 0,35 ; 0,5 ; 0,7 ; 1,4 và 2mm</a:t>
            </a: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a:t>Thường lấy chiều rộng nét đậm bằng 0,5mm và nét mảnh bằng 0,25mm</a:t>
            </a:r>
          </a:p>
        </p:txBody>
      </p:sp>
      <p:pic>
        <p:nvPicPr>
          <p:cNvPr id="10"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0330" y="4126230"/>
            <a:ext cx="4471035" cy="2512060"/>
          </a:xfrm>
          <a:prstGeom prst="rect">
            <a:avLst/>
          </a:prstGeom>
        </p:spPr>
      </p:pic>
      <p:sp>
        <p:nvSpPr>
          <p:cNvPr id="2" name="Action Button: Home 1">
            <a:hlinkClick r:id="rId5" action="ppaction://hlinksldjump"/>
          </p:cNvPr>
          <p:cNvSpPr/>
          <p:nvPr/>
        </p:nvSpPr>
        <p:spPr>
          <a:xfrm>
            <a:off x="10934700" y="5629910"/>
            <a:ext cx="1256665" cy="1008380"/>
          </a:xfrm>
          <a:prstGeom prst="actionButtonHom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000"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9"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par>
                          <p:cTn id="13" fill="hold">
                            <p:stCondLst>
                              <p:cond delay="1500"/>
                            </p:stCondLst>
                            <p:childTnLst>
                              <p:par>
                                <p:cTn id="14" presetID="9"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childTnLst>
                          </p:cTn>
                        </p:par>
                        <p:par>
                          <p:cTn id="17" fill="hold">
                            <p:stCondLst>
                              <p:cond delay="2000"/>
                            </p:stCondLst>
                            <p:childTnLst>
                              <p:par>
                                <p:cTn id="18" presetID="1" presetClass="entr" presetSubtype="0" fill="hold" grpId="0" nodeType="afterEffect">
                                  <p:stCondLst>
                                    <p:cond delay="500"/>
                                  </p:stCondLst>
                                  <p:childTnLst>
                                    <p:set>
                                      <p:cBhvr>
                                        <p:cTn id="19" dur="1" fill="hold">
                                          <p:stCondLst>
                                            <p:cond delay="0"/>
                                          </p:stCondLst>
                                        </p:cTn>
                                        <p:tgtEl>
                                          <p:spTgt spid="9"/>
                                        </p:tgtEl>
                                        <p:attrNameLst>
                                          <p:attrName>style.visibility</p:attrName>
                                        </p:attrNameLst>
                                      </p:cBhvr>
                                      <p:to>
                                        <p:strVal val="visible"/>
                                      </p:to>
                                    </p:set>
                                  </p:childTnLst>
                                </p:cTn>
                              </p:par>
                            </p:childTnLst>
                          </p:cTn>
                        </p:par>
                        <p:par>
                          <p:cTn id="20" fill="hold">
                            <p:stCondLst>
                              <p:cond delay="2500"/>
                            </p:stCondLst>
                            <p:childTnLst>
                              <p:par>
                                <p:cTn id="21" presetID="6" presetClass="entr" presetSubtype="16"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s 1"/>
          <p:cNvSpPr/>
          <p:nvPr/>
        </p:nvSpPr>
        <p:spPr>
          <a:xfrm>
            <a:off x="3607435" y="233680"/>
            <a:ext cx="4977130" cy="1198880"/>
          </a:xfrm>
          <a:prstGeom prst="rect">
            <a:avLst/>
          </a:prstGeom>
          <a:noFill/>
          <a:ln>
            <a:noFill/>
          </a:ln>
        </p:spPr>
        <p:txBody>
          <a:bodyPr wrap="none" rtlCol="0" anchor="t">
            <a:spAutoFit/>
          </a:bodyPr>
          <a:lstStyle/>
          <a:p>
            <a:pPr algn="ctr"/>
            <a:r>
              <a:rPr lang="en-US" altLang="zh-CN" sz="7200" b="1">
                <a:ln w="12700">
                  <a:solidFill>
                    <a:schemeClr val="accent5"/>
                  </a:solidFill>
                  <a:prstDash val="solid"/>
                </a:ln>
                <a:pattFill prst="ltDnDiag">
                  <a:fgClr>
                    <a:schemeClr val="accent5">
                      <a:lumMod val="60000"/>
                      <a:lumOff val="40000"/>
                    </a:schemeClr>
                  </a:fgClr>
                  <a:bgClr>
                    <a:schemeClr val="bg1"/>
                  </a:bgClr>
                </a:pattFill>
                <a:effectLst/>
              </a:rPr>
              <a:t>IV. CHỮ VIẾT</a:t>
            </a:r>
          </a:p>
        </p:txBody>
      </p:sp>
      <p:sp>
        <p:nvSpPr>
          <p:cNvPr id="3" name="Text Box 2"/>
          <p:cNvSpPr txBox="1"/>
          <p:nvPr/>
        </p:nvSpPr>
        <p:spPr>
          <a:xfrm>
            <a:off x="1568450" y="1459230"/>
            <a:ext cx="8177530" cy="460375"/>
          </a:xfrm>
          <a:prstGeom prst="rect">
            <a:avLst/>
          </a:prstGeom>
          <a:noFill/>
        </p:spPr>
        <p:txBody>
          <a:bodyPr wrap="square" rtlCol="0">
            <a:spAutoFit/>
          </a:bodyPr>
          <a:lstStyle/>
          <a:p>
            <a:pPr marL="342900" indent="-342900">
              <a:buFont typeface="Arial" panose="020B0604020202020204" pitchFamily="34" charset="0"/>
              <a:buChar char="•"/>
            </a:pPr>
            <a:r>
              <a:rPr lang="en-US" sz="2400"/>
              <a:t>Chữ viết trên bản vẽ kĩ thuật phải rõ ràng, thống nhất, dễ đọc</a:t>
            </a:r>
          </a:p>
        </p:txBody>
      </p:sp>
      <p:sp>
        <p:nvSpPr>
          <p:cNvPr id="4" name="Text Box 3"/>
          <p:cNvSpPr txBox="1"/>
          <p:nvPr/>
        </p:nvSpPr>
        <p:spPr>
          <a:xfrm>
            <a:off x="2368550" y="1946275"/>
            <a:ext cx="8359140" cy="1198880"/>
          </a:xfrm>
          <a:prstGeom prst="rect">
            <a:avLst/>
          </a:prstGeom>
          <a:noFill/>
        </p:spPr>
        <p:txBody>
          <a:bodyPr wrap="square" rtlCol="0">
            <a:spAutoFit/>
          </a:bodyPr>
          <a:lstStyle/>
          <a:p>
            <a:pPr marL="342900" indent="-342900">
              <a:buFont typeface="Arial" panose="020B0604020202020204" pitchFamily="34" charset="0"/>
              <a:buChar char="•"/>
            </a:pPr>
            <a:r>
              <a:rPr lang="en-US" sz="2400"/>
              <a:t>TCVN 7284 – 2 : 2003 (ISO 3092 – 2 : 2000) quy định khổ chữ và kiểu chữ của chữ Latinh viết trên bản vẽ và các tài liệu kĩ thuật</a:t>
            </a:r>
          </a:p>
        </p:txBody>
      </p:sp>
      <p:sp>
        <p:nvSpPr>
          <p:cNvPr id="5" name="Text Box 4"/>
          <p:cNvSpPr txBox="1"/>
          <p:nvPr/>
        </p:nvSpPr>
        <p:spPr>
          <a:xfrm>
            <a:off x="3047365" y="3224530"/>
            <a:ext cx="2323465" cy="460375"/>
          </a:xfrm>
          <a:prstGeom prst="rect">
            <a:avLst/>
          </a:prstGeom>
          <a:noFill/>
        </p:spPr>
        <p:txBody>
          <a:bodyPr wrap="square" rtlCol="0">
            <a:spAutoFit/>
          </a:bodyPr>
          <a:lstStyle/>
          <a:p>
            <a:r>
              <a:rPr lang="en-US" sz="2400" b="1"/>
              <a:t>1. Khổ chữ</a:t>
            </a:r>
          </a:p>
        </p:txBody>
      </p:sp>
      <p:sp>
        <p:nvSpPr>
          <p:cNvPr id="6" name="Text Box 5"/>
          <p:cNvSpPr txBox="1"/>
          <p:nvPr/>
        </p:nvSpPr>
        <p:spPr>
          <a:xfrm>
            <a:off x="2911475" y="3764280"/>
            <a:ext cx="3983990" cy="2676525"/>
          </a:xfrm>
          <a:prstGeom prst="rect">
            <a:avLst/>
          </a:prstGeom>
          <a:noFill/>
        </p:spPr>
        <p:txBody>
          <a:bodyPr wrap="square" rtlCol="0">
            <a:spAutoFit/>
          </a:bodyPr>
          <a:lstStyle/>
          <a:p>
            <a:r>
              <a:rPr lang="en-US" sz="2400"/>
              <a:t>–  Khổ chữ (h) được xác định bằng chiều cao của chữ hoa tính bằng milimet. Có các khổ</a:t>
            </a:r>
          </a:p>
          <a:p>
            <a:r>
              <a:rPr lang="en-US" sz="2400"/>
              <a:t>chữ sau : 1,8 ; 2,5 ; 3,5 ; 5 ; 7 ; 10 ; 14 ; 20mm</a:t>
            </a:r>
          </a:p>
          <a:p>
            <a:r>
              <a:rPr lang="en-US" sz="2400"/>
              <a:t> –  Chiều rộng (d) của nét chữ thường lấy bằng 1/10 h</a:t>
            </a:r>
          </a:p>
        </p:txBody>
      </p:sp>
      <p:sp>
        <p:nvSpPr>
          <p:cNvPr id="7" name="Text Box 6"/>
          <p:cNvSpPr txBox="1"/>
          <p:nvPr/>
        </p:nvSpPr>
        <p:spPr>
          <a:xfrm>
            <a:off x="7741285" y="2888615"/>
            <a:ext cx="2670810" cy="460375"/>
          </a:xfrm>
          <a:prstGeom prst="rect">
            <a:avLst/>
          </a:prstGeom>
          <a:noFill/>
        </p:spPr>
        <p:txBody>
          <a:bodyPr wrap="square" rtlCol="0">
            <a:spAutoFit/>
          </a:bodyPr>
          <a:lstStyle/>
          <a:p>
            <a:r>
              <a:rPr lang="en-US" sz="2400" b="1"/>
              <a:t>2. Kiểu chữ</a:t>
            </a:r>
          </a:p>
        </p:txBody>
      </p:sp>
      <p:pic>
        <p:nvPicPr>
          <p:cNvPr id="8" name="Picture 7" descr="69901233_388683945020000_7144532510389567488_n"/>
          <p:cNvPicPr>
            <a:picLocks noChangeAspect="1"/>
          </p:cNvPicPr>
          <p:nvPr/>
        </p:nvPicPr>
        <p:blipFill>
          <a:blip r:embed="rId3"/>
          <a:stretch>
            <a:fillRect/>
          </a:stretch>
        </p:blipFill>
        <p:spPr>
          <a:xfrm>
            <a:off x="7235825" y="3348990"/>
            <a:ext cx="4186555" cy="3400425"/>
          </a:xfrm>
          <a:prstGeom prst="rect">
            <a:avLst/>
          </a:prstGeom>
        </p:spPr>
      </p:pic>
      <p:sp>
        <p:nvSpPr>
          <p:cNvPr id="9" name="Action Button: Home 8">
            <a:hlinkClick r:id="rId4" action="ppaction://hlinksldjump"/>
          </p:cNvPr>
          <p:cNvSpPr/>
          <p:nvPr/>
        </p:nvSpPr>
        <p:spPr>
          <a:xfrm>
            <a:off x="371475" y="5436870"/>
            <a:ext cx="1256665" cy="1008380"/>
          </a:xfrm>
          <a:prstGeom prst="actionButtonHom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1" presetClass="entr" presetSubtype="0" fill="hold" grpId="0" nodeType="afterEffect">
                                  <p:stCondLst>
                                    <p:cond delay="50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2500"/>
                            </p:stCondLst>
                            <p:childTnLst>
                              <p:par>
                                <p:cTn id="12" presetID="1" presetClass="entr" presetSubtype="0" fill="hold" grpId="0" nodeType="afterEffect">
                                  <p:stCondLst>
                                    <p:cond delay="500"/>
                                  </p:stCondLst>
                                  <p:childTnLst>
                                    <p:set>
                                      <p:cBhvr>
                                        <p:cTn id="13" dur="1" fill="hold">
                                          <p:stCondLst>
                                            <p:cond delay="0"/>
                                          </p:stCondLst>
                                        </p:cTn>
                                        <p:tgtEl>
                                          <p:spTgt spid="4"/>
                                        </p:tgtEl>
                                        <p:attrNameLst>
                                          <p:attrName>style.visibility</p:attrName>
                                        </p:attrNameLst>
                                      </p:cBhvr>
                                      <p:to>
                                        <p:strVal val="visible"/>
                                      </p:to>
                                    </p:set>
                                  </p:childTnLst>
                                </p:cTn>
                              </p:par>
                            </p:childTnLst>
                          </p:cTn>
                        </p:par>
                        <p:par>
                          <p:cTn id="14" fill="hold">
                            <p:stCondLst>
                              <p:cond delay="3000"/>
                            </p:stCondLst>
                            <p:childTnLst>
                              <p:par>
                                <p:cTn id="15" presetID="1" presetClass="entr" presetSubtype="0" fill="hold" grpId="0" nodeType="afterEffect">
                                  <p:stCondLst>
                                    <p:cond delay="500"/>
                                  </p:stCondLst>
                                  <p:childTnLst>
                                    <p:set>
                                      <p:cBhvr>
                                        <p:cTn id="16" dur="1" fill="hold">
                                          <p:stCondLst>
                                            <p:cond delay="0"/>
                                          </p:stCondLst>
                                        </p:cTn>
                                        <p:tgtEl>
                                          <p:spTgt spid="5"/>
                                        </p:tgtEl>
                                        <p:attrNameLst>
                                          <p:attrName>style.visibility</p:attrName>
                                        </p:attrNameLst>
                                      </p:cBhvr>
                                      <p:to>
                                        <p:strVal val="visible"/>
                                      </p:to>
                                    </p:set>
                                  </p:childTnLst>
                                </p:cTn>
                              </p:par>
                            </p:childTnLst>
                          </p:cTn>
                        </p:par>
                        <p:par>
                          <p:cTn id="17" fill="hold">
                            <p:stCondLst>
                              <p:cond delay="3500"/>
                            </p:stCondLst>
                            <p:childTnLst>
                              <p:par>
                                <p:cTn id="18" presetID="1" presetClass="entr" presetSubtype="0" fill="hold" grpId="0" nodeType="afterEffect">
                                  <p:stCondLst>
                                    <p:cond delay="500"/>
                                  </p:stCondLst>
                                  <p:childTnLst>
                                    <p:set>
                                      <p:cBhvr>
                                        <p:cTn id="19" dur="1" fill="hold">
                                          <p:stCondLst>
                                            <p:cond delay="0"/>
                                          </p:stCondLst>
                                        </p:cTn>
                                        <p:tgtEl>
                                          <p:spTgt spid="6"/>
                                        </p:tgtEl>
                                        <p:attrNameLst>
                                          <p:attrName>style.visibility</p:attrName>
                                        </p:attrNameLst>
                                      </p:cBhvr>
                                      <p:to>
                                        <p:strVal val="visible"/>
                                      </p:to>
                                    </p:set>
                                  </p:childTnLst>
                                </p:cTn>
                              </p:par>
                            </p:childTnLst>
                          </p:cTn>
                        </p:par>
                        <p:par>
                          <p:cTn id="20" fill="hold">
                            <p:stCondLst>
                              <p:cond delay="4000"/>
                            </p:stCondLst>
                            <p:childTnLst>
                              <p:par>
                                <p:cTn id="21" presetID="1" presetClass="entr" presetSubtype="0" fill="hold" grpId="0" nodeType="afterEffect">
                                  <p:stCondLst>
                                    <p:cond delay="500"/>
                                  </p:stCondLst>
                                  <p:childTnLst>
                                    <p:set>
                                      <p:cBhvr>
                                        <p:cTn id="22" dur="1" fill="hold">
                                          <p:stCondLst>
                                            <p:cond delay="0"/>
                                          </p:stCondLst>
                                        </p:cTn>
                                        <p:tgtEl>
                                          <p:spTgt spid="7"/>
                                        </p:tgtEl>
                                        <p:attrNameLst>
                                          <p:attrName>style.visibility</p:attrName>
                                        </p:attrNameLst>
                                      </p:cBhvr>
                                      <p:to>
                                        <p:strVal val="visible"/>
                                      </p:to>
                                    </p:set>
                                  </p:childTnLst>
                                </p:cTn>
                              </p:par>
                            </p:childTnLst>
                          </p:cTn>
                        </p:par>
                        <p:par>
                          <p:cTn id="23" fill="hold">
                            <p:stCondLst>
                              <p:cond delay="4500"/>
                            </p:stCondLst>
                            <p:childTnLst>
                              <p:par>
                                <p:cTn id="24" presetID="4" presetClass="entr" presetSubtype="16"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ox(in)">
                                      <p:cBhvr>
                                        <p:cTn id="2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871</Words>
  <Application>Microsoft Office PowerPoint</Application>
  <PresentationFormat>Custom</PresentationFormat>
  <Paragraphs>79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Bài 1: TIÊU CHUẨN TRÌNH BÀY BẢN VẼ KĨ THUẬT</vt:lpstr>
      <vt:lpstr>KHỔ GIẤY</vt:lpstr>
      <vt:lpstr>PowerPoint Presentation</vt:lpstr>
      <vt:lpstr>TỈ LỆ</vt:lpstr>
      <vt:lpstr>PowerPoint Presentation</vt:lpstr>
      <vt:lpstr>NÉT VẼ</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DELL</dc:creator>
  <cp:lastModifiedBy>ADMIN</cp:lastModifiedBy>
  <cp:revision>29</cp:revision>
  <dcterms:created xsi:type="dcterms:W3CDTF">2021-09-05T02:31:00Z</dcterms:created>
  <dcterms:modified xsi:type="dcterms:W3CDTF">2023-07-26T01:49:53Z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53FA4DB0FC4B41A69D200AF6CAB7FD66</vt:lpwstr>
  </property>
  <property fmtid="{D5CDD505-2E9C-101B-9397-08002B2CF9AE}" pid="3" name="KSOProductBuildVer">
    <vt:lpwstr>1033-11.2.0.10258</vt:lpwstr>
  </property>
</Properties>
</file>